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57" r:id="rId3"/>
    <p:sldId id="265" r:id="rId4"/>
    <p:sldId id="266" r:id="rId5"/>
    <p:sldId id="267" r:id="rId6"/>
    <p:sldId id="269" r:id="rId7"/>
    <p:sldId id="270" r:id="rId8"/>
    <p:sldId id="271" r:id="rId9"/>
  </p:sldIdLst>
  <p:sldSz cx="9144000" cy="6858000" type="screen4x3"/>
  <p:notesSz cx="10234613" cy="70993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7F8"/>
    <a:srgbClr val="FFDDFD"/>
    <a:srgbClr val="9999FF"/>
    <a:srgbClr val="E7F3F5"/>
    <a:srgbClr val="E1F1F3"/>
    <a:srgbClr val="D9EDE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D9AC69-94B3-41AA-BDCF-D49E1DD8449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1599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nl-NL" altLang="nl-NL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343275" y="533400"/>
            <a:ext cx="3548063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2350" y="3371850"/>
            <a:ext cx="818991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nl-NL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91C2B3D-EBAC-47B0-8F48-36B9C7C7EE7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17262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43A99-4747-4E20-8A35-B996BF3EB4A9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04312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1E585-21F5-4723-9002-8C21E18E0DA9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757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ECBF5-175C-4B36-A4E6-42E28454271F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898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D057B-3805-4BE0-B343-31A8EEE3DE4C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26796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6AEC2-361E-4FA0-A5FF-0B3AA32D4321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15754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A7F5E-EA93-45B7-ADE6-C077D1A8B445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246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CAE68A-9933-40E7-B765-5314D62F0DCF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212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32292-A8AE-4C03-8FEB-42795197BCD1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264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F396E-9D27-4DB5-815B-34F1D860025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312249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F7827-3173-4F19-8999-571F9E75D53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46760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DBD5E-D090-4347-ACD9-4A55950CE4E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59756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20C79-BCD3-413D-B0EB-4031E32459D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4948015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4690F-41DF-457F-B8FE-9F2227E0D0C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56439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36280-F4C5-4F94-A0E7-2970CDFD56D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06940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7B5AD-98B4-4B67-9542-470AE4229B3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31747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CC9CD-EEB5-4B38-BF0D-4CF7FB4042D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353426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41DE8-5ABB-4823-ABDF-5D85BECF30B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31413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CB76B-D33B-4BCC-9968-E1D63ABD46A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054795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C971-5FB5-44CB-8BD4-8116BE83F21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894926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99FF"/>
            </a:gs>
            <a:gs pos="50000">
              <a:srgbClr val="EEF7F8"/>
            </a:gs>
            <a:gs pos="100000">
              <a:srgbClr val="9999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D0B3FB-0853-4685-950C-DBD97AF3B94B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8504" y="4162759"/>
            <a:ext cx="1083554" cy="1578893"/>
          </a:xfrm>
          <a:prstGeom prst="rect">
            <a:avLst/>
          </a:prstGeom>
        </p:spPr>
      </p:pic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1835150" y="692150"/>
            <a:ext cx="5545138" cy="2665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619672" y="5788025"/>
            <a:ext cx="1657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1400"/>
              <a:t>Drs. Teije de Vos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5652219" y="5788025"/>
            <a:ext cx="20161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1400" dirty="0"/>
              <a:t>Harrie Meinen </a:t>
            </a:r>
            <a:r>
              <a:rPr lang="nl-NL" altLang="nl-NL" sz="1000" dirty="0"/>
              <a:t>M SEN</a:t>
            </a:r>
          </a:p>
          <a:p>
            <a:pPr algn="ctr">
              <a:spcBef>
                <a:spcPct val="50000"/>
              </a:spcBef>
            </a:pPr>
            <a:r>
              <a:rPr lang="nl-NL" altLang="nl-NL" sz="800" dirty="0"/>
              <a:t>Master Special </a:t>
            </a:r>
            <a:r>
              <a:rPr lang="nl-NL" altLang="nl-NL" sz="800" dirty="0" err="1"/>
              <a:t>Educational</a:t>
            </a:r>
            <a:r>
              <a:rPr lang="nl-NL" altLang="nl-NL" sz="800" dirty="0"/>
              <a:t> </a:t>
            </a:r>
            <a:r>
              <a:rPr lang="nl-NL" altLang="nl-NL" sz="800" dirty="0" err="1"/>
              <a:t>Needs</a:t>
            </a:r>
            <a:endParaRPr lang="nl-NL" altLang="nl-NL" sz="800" dirty="0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781175" y="3384550"/>
            <a:ext cx="5583238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nl-NL" altLang="nl-NL" sz="2400" b="1"/>
              <a:t>Rapportage Indicatoren Opbrengsten</a:t>
            </a:r>
          </a:p>
          <a:p>
            <a:pPr algn="ctr"/>
            <a:r>
              <a:rPr lang="nl-NL" altLang="nl-NL"/>
              <a:t>- voor scholen die eruit willen halen wat erin zit -</a:t>
            </a:r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2986956" y="3213100"/>
            <a:ext cx="3097212" cy="1584325"/>
          </a:xfrm>
          <a:prstGeom prst="actionButtonBlank">
            <a:avLst/>
          </a:prstGeom>
          <a:solidFill>
            <a:srgbClr val="00FF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nl-NL" altLang="nl-NL" b="1" dirty="0"/>
              <a:t>Om de PowerPoint te starten:</a:t>
            </a:r>
          </a:p>
          <a:p>
            <a:pPr algn="ctr"/>
            <a:r>
              <a:rPr lang="nl-NL" altLang="nl-NL" b="1" dirty="0">
                <a:solidFill>
                  <a:srgbClr val="FF0000"/>
                </a:solidFill>
              </a:rPr>
              <a:t>Druk op de toets F5</a:t>
            </a:r>
          </a:p>
          <a:p>
            <a:pPr algn="ctr"/>
            <a:r>
              <a:rPr lang="nl-NL" altLang="nl-NL" b="1" dirty="0"/>
              <a:t>(van uw toetsenbord)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402" y="4142374"/>
            <a:ext cx="1117890" cy="15992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74" grpId="0"/>
      <p:bldP spid="36875" grpId="0"/>
      <p:bldP spid="36877" grpId="0"/>
      <p:bldP spid="368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2" name="WordArt 44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pic>
        <p:nvPicPr>
          <p:cNvPr id="7206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827088" y="620713"/>
            <a:ext cx="2089150" cy="406400"/>
          </a:xfrm>
          <a:prstGeom prst="wedgeRectCallout">
            <a:avLst>
              <a:gd name="adj1" fmla="val -13981"/>
              <a:gd name="adj2" fmla="val 2089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1</a:t>
            </a:r>
          </a:p>
          <a:p>
            <a:r>
              <a:rPr lang="nl-NL" altLang="nl-NL" sz="1000"/>
              <a:t>Selecteer de groep</a:t>
            </a: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3059113" y="620713"/>
            <a:ext cx="2089150" cy="406400"/>
          </a:xfrm>
          <a:prstGeom prst="wedgeRectCallout">
            <a:avLst>
              <a:gd name="adj1" fmla="val -94681"/>
              <a:gd name="adj2" fmla="val 21875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2</a:t>
            </a:r>
          </a:p>
          <a:p>
            <a:r>
              <a:rPr lang="nl-NL" altLang="nl-NL" sz="1000"/>
              <a:t>Eventueel een subgroep</a:t>
            </a: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2492375"/>
            <a:ext cx="6381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3" name="Picture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00213"/>
            <a:ext cx="6191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5" name="Picture 3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1700213"/>
            <a:ext cx="6286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9" name="Picture 4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573463"/>
            <a:ext cx="12668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3" name="Picture 4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700213"/>
            <a:ext cx="8850312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5580063" y="620713"/>
            <a:ext cx="2089150" cy="1016000"/>
          </a:xfrm>
          <a:prstGeom prst="wedgeRectCallout">
            <a:avLst>
              <a:gd name="adj1" fmla="val 41870"/>
              <a:gd name="adj2" fmla="val 174218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2</a:t>
            </a:r>
          </a:p>
          <a:p>
            <a:r>
              <a:rPr lang="nl-NL" altLang="nl-NL" sz="1000"/>
              <a:t>De kopjes krijgen een andere kleur als u een andere groep selecteert.</a:t>
            </a:r>
          </a:p>
          <a:p>
            <a:r>
              <a:rPr lang="nl-NL" altLang="nl-NL" sz="1000"/>
              <a:t>Vul de kolom in als het kopje groen gekleurd is.</a:t>
            </a: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3203575" y="1196975"/>
            <a:ext cx="2232025" cy="406400"/>
          </a:xfrm>
          <a:prstGeom prst="wedgeRectCallout">
            <a:avLst>
              <a:gd name="adj1" fmla="val -107537"/>
              <a:gd name="adj2" fmla="val 86718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</a:t>
            </a:r>
          </a:p>
          <a:p>
            <a:r>
              <a:rPr lang="nl-NL" altLang="nl-NL" sz="1000"/>
              <a:t>Andere groep?</a:t>
            </a:r>
          </a:p>
        </p:txBody>
      </p:sp>
      <p:pic>
        <p:nvPicPr>
          <p:cNvPr id="7214" name="Picture 4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465388"/>
            <a:ext cx="371475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4643438" y="1773238"/>
            <a:ext cx="2089150" cy="711200"/>
          </a:xfrm>
          <a:prstGeom prst="wedgeRectCallout">
            <a:avLst>
              <a:gd name="adj1" fmla="val -90579"/>
              <a:gd name="adj2" fmla="val -35157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3</a:t>
            </a:r>
          </a:p>
          <a:p>
            <a:r>
              <a:rPr lang="nl-NL" altLang="nl-NL" sz="1000"/>
              <a:t>Door met de muis over het vak ‘de indicatoren’ te bewegen verschijnt onderstaande tekst</a:t>
            </a:r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179388" y="4724400"/>
            <a:ext cx="2663825" cy="1930400"/>
          </a:xfrm>
          <a:prstGeom prst="wedgeRectCallout">
            <a:avLst>
              <a:gd name="adj1" fmla="val 3338"/>
              <a:gd name="adj2" fmla="val -10304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5</a:t>
            </a:r>
          </a:p>
          <a:p>
            <a:r>
              <a:rPr lang="nl-NL" altLang="nl-NL" sz="1000"/>
              <a:t>Noteer het Aanlegniveau.</a:t>
            </a:r>
          </a:p>
          <a:p>
            <a:r>
              <a:rPr lang="nl-NL" altLang="nl-NL" sz="1000"/>
              <a:t>Geschikte -door u zelf- </a:t>
            </a:r>
          </a:p>
          <a:p>
            <a:r>
              <a:rPr lang="nl-NL" altLang="nl-NL" sz="1000"/>
              <a:t>(klassikaal) af te nemen testen:</a:t>
            </a:r>
          </a:p>
          <a:p>
            <a:r>
              <a:rPr lang="nl-NL" altLang="nl-NL" sz="1000"/>
              <a:t>- Begintest (groep 2)</a:t>
            </a:r>
          </a:p>
          <a:p>
            <a:r>
              <a:rPr lang="nl-NL" altLang="nl-NL" sz="1000"/>
              <a:t>- Vervolgtest (groep 4) [i.o.]</a:t>
            </a:r>
          </a:p>
          <a:p>
            <a:r>
              <a:rPr lang="nl-NL" altLang="nl-NL" sz="1000"/>
              <a:t>- Tussentest (groep 6)</a:t>
            </a:r>
          </a:p>
          <a:p>
            <a:r>
              <a:rPr lang="nl-NL" altLang="nl-NL" sz="1000"/>
              <a:t>- Drempeltest (groep 7/8)</a:t>
            </a:r>
          </a:p>
          <a:p>
            <a:r>
              <a:rPr lang="nl-NL" altLang="nl-NL" sz="1000"/>
              <a:t>Deze testen geven meteen het A/E-niveau.</a:t>
            </a:r>
          </a:p>
          <a:p>
            <a:r>
              <a:rPr lang="nl-NL" altLang="nl-NL" sz="1000"/>
              <a:t>Testen die percentielen geven, kunnen ook.</a:t>
            </a:r>
          </a:p>
          <a:p>
            <a:r>
              <a:rPr lang="nl-NL" altLang="nl-NL" sz="1000"/>
              <a:t>Kijk bij ‘Toetswijzer/Toetsgids’ of vraag</a:t>
            </a:r>
          </a:p>
          <a:p>
            <a:r>
              <a:rPr lang="nl-NL" altLang="nl-NL" sz="1000"/>
              <a:t>uw onderwijsbegeleidingsdienst </a:t>
            </a:r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395288" y="3789363"/>
            <a:ext cx="2089150" cy="558800"/>
          </a:xfrm>
          <a:prstGeom prst="wedgeRectCallout">
            <a:avLst>
              <a:gd name="adj1" fmla="val -37917"/>
              <a:gd name="adj2" fmla="val -9744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4</a:t>
            </a:r>
          </a:p>
          <a:p>
            <a:r>
              <a:rPr lang="nl-NL" altLang="nl-NL" sz="1000"/>
              <a:t>Noteer de namen van de leerlingen.</a:t>
            </a:r>
          </a:p>
        </p:txBody>
      </p:sp>
      <p:sp>
        <p:nvSpPr>
          <p:cNvPr id="7216" name="AutoShape 48"/>
          <p:cNvSpPr>
            <a:spLocks noChangeArrowheads="1"/>
          </p:cNvSpPr>
          <p:nvPr/>
        </p:nvSpPr>
        <p:spPr bwMode="auto">
          <a:xfrm>
            <a:off x="2916238" y="5013325"/>
            <a:ext cx="4679950" cy="1473200"/>
          </a:xfrm>
          <a:prstGeom prst="wedgeRectCallout">
            <a:avLst>
              <a:gd name="adj1" fmla="val -20759"/>
              <a:gd name="adj2" fmla="val -40981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4</a:t>
            </a:r>
          </a:p>
          <a:p>
            <a:r>
              <a:rPr lang="nl-NL" altLang="nl-NL" sz="1000"/>
              <a:t>U kunt het Aanlegniveau eventueel (liefst in samenspraak met uw collega’s) ook zelf vaststellen: </a:t>
            </a:r>
            <a:r>
              <a:rPr lang="nl-NL" altLang="nl-NL" sz="1000" b="1" u="sng"/>
              <a:t>Wat kunnen we van de leerling verwachten?</a:t>
            </a:r>
            <a:r>
              <a:rPr lang="nl-NL" altLang="nl-NL" sz="1000" b="1"/>
              <a:t> </a:t>
            </a:r>
            <a:r>
              <a:rPr lang="nl-NL" altLang="nl-NL" sz="1000"/>
              <a:t>Bij twijfel zou u een intelligentietest kunnen (laten) afnemen.</a:t>
            </a:r>
          </a:p>
          <a:p>
            <a:r>
              <a:rPr lang="nl-NL" altLang="nl-NL" sz="1000"/>
              <a:t>A = goed / zeer goed		I    = goed / zeer goed</a:t>
            </a:r>
          </a:p>
          <a:p>
            <a:r>
              <a:rPr lang="nl-NL" altLang="nl-NL" sz="1000"/>
              <a:t>B = voldoende / goed		II   = ruim voldoende / goed</a:t>
            </a:r>
          </a:p>
          <a:p>
            <a:r>
              <a:rPr lang="nl-NL" altLang="nl-NL" sz="1000"/>
              <a:t>C = matig / net voldoende		III  = gemiddeld</a:t>
            </a:r>
          </a:p>
          <a:p>
            <a:r>
              <a:rPr lang="nl-NL" altLang="nl-NL" sz="1000"/>
              <a:t>D = zwak / matig		IV  = onvoldoende</a:t>
            </a:r>
          </a:p>
          <a:p>
            <a:r>
              <a:rPr lang="nl-NL" altLang="nl-NL" sz="1000"/>
              <a:t>E = zeer zwak / zwak		V   = zwak</a:t>
            </a:r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2987675" y="2133600"/>
            <a:ext cx="2232025" cy="406400"/>
          </a:xfrm>
          <a:prstGeom prst="wedgeRectCallout">
            <a:avLst>
              <a:gd name="adj1" fmla="val -77667"/>
              <a:gd name="adj2" fmla="val 6761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3</a:t>
            </a:r>
          </a:p>
          <a:p>
            <a:r>
              <a:rPr lang="nl-NL" altLang="nl-NL" sz="1000"/>
              <a:t>Cito A-B-C-D-E  of Cito 1-2-3-4-5?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4" grpId="1" animBg="1"/>
      <p:bldP spid="7194" grpId="0" animBg="1"/>
      <p:bldP spid="7194" grpId="1" animBg="1"/>
      <p:bldP spid="7195" grpId="0" animBg="1"/>
      <p:bldP spid="7195" grpId="1" animBg="1"/>
      <p:bldP spid="7207" grpId="0" animBg="1"/>
      <p:bldP spid="7207" grpId="1" animBg="1"/>
      <p:bldP spid="7215" grpId="0" animBg="1"/>
      <p:bldP spid="7215" grpId="1" animBg="1"/>
      <p:bldP spid="7210" grpId="0" animBg="1"/>
      <p:bldP spid="7210" grpId="1" animBg="1"/>
      <p:bldP spid="7208" grpId="0" animBg="1"/>
      <p:bldP spid="7208" grpId="1" animBg="1"/>
      <p:bldP spid="7216" grpId="0" animBg="1"/>
      <p:bldP spid="7202" grpId="0" animBg="1"/>
      <p:bldP spid="720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76700"/>
            <a:ext cx="18669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2484438" y="2636838"/>
            <a:ext cx="2089150" cy="558800"/>
          </a:xfrm>
          <a:prstGeom prst="wedgeRectCallout">
            <a:avLst>
              <a:gd name="adj1" fmla="val -73481"/>
              <a:gd name="adj2" fmla="val 1508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6</a:t>
            </a:r>
          </a:p>
          <a:p>
            <a:r>
              <a:rPr lang="nl-NL" altLang="nl-NL" sz="1000"/>
              <a:t>Een kruisje bij ‘specifieke onderwijsbehoefte’</a:t>
            </a:r>
          </a:p>
        </p:txBody>
      </p:sp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797425"/>
            <a:ext cx="8477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2987675" y="3644900"/>
            <a:ext cx="2089150" cy="558800"/>
          </a:xfrm>
          <a:prstGeom prst="wedgeRectCallout">
            <a:avLst>
              <a:gd name="adj1" fmla="val -62917"/>
              <a:gd name="adj2" fmla="val 12670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7</a:t>
            </a:r>
          </a:p>
          <a:p>
            <a:r>
              <a:rPr lang="nl-NL" altLang="nl-NL" sz="1000"/>
              <a:t>Doublure (vanaf groep 3) zet een kruisje</a:t>
            </a:r>
          </a:p>
        </p:txBody>
      </p:sp>
      <p:sp>
        <p:nvSpPr>
          <p:cNvPr id="23577" name="WordArt 25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/>
      <p:bldP spid="23569" grpId="1" animBg="1"/>
      <p:bldP spid="235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3386138"/>
            <a:ext cx="695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3348038" y="2276475"/>
            <a:ext cx="2089150" cy="558800"/>
          </a:xfrm>
          <a:prstGeom prst="wedgeRectCallout">
            <a:avLst>
              <a:gd name="adj1" fmla="val -57296"/>
              <a:gd name="adj2" fmla="val 14318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8</a:t>
            </a:r>
          </a:p>
          <a:p>
            <a:r>
              <a:rPr lang="nl-NL" altLang="nl-NL" sz="1000"/>
              <a:t>Kies het advies VO </a:t>
            </a:r>
          </a:p>
          <a:p>
            <a:r>
              <a:rPr lang="nl-NL" altLang="nl-NL" sz="1000"/>
              <a:t>(vanaf groep 7)</a:t>
            </a: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868863"/>
            <a:ext cx="12477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635375" y="4005263"/>
            <a:ext cx="2089150" cy="711200"/>
          </a:xfrm>
          <a:prstGeom prst="wedgeRectCallout">
            <a:avLst>
              <a:gd name="adj1" fmla="val -27278"/>
              <a:gd name="adj2" fmla="val -11205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9</a:t>
            </a:r>
          </a:p>
          <a:p>
            <a:r>
              <a:rPr lang="nl-NL" altLang="nl-NL" sz="1000"/>
              <a:t>Noteer het behaalde niveau</a:t>
            </a:r>
          </a:p>
          <a:p>
            <a:r>
              <a:rPr lang="nl-NL" altLang="nl-NL" sz="1000"/>
              <a:t>(in de kolom met een groen gekleurde kop)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6084888" y="4652963"/>
            <a:ext cx="2303462" cy="863600"/>
          </a:xfrm>
          <a:prstGeom prst="wedgeRectCallout">
            <a:avLst>
              <a:gd name="adj1" fmla="val -23051"/>
              <a:gd name="adj2" fmla="val -118125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5</a:t>
            </a:r>
          </a:p>
          <a:p>
            <a:r>
              <a:rPr lang="nl-NL" altLang="nl-NL" sz="1000"/>
              <a:t>- Eindresultaten (1.1), </a:t>
            </a:r>
          </a:p>
          <a:p>
            <a:r>
              <a:rPr lang="nl-NL" altLang="nl-NL" sz="1000"/>
              <a:t>- Doublure (1.3)</a:t>
            </a:r>
          </a:p>
          <a:p>
            <a:r>
              <a:rPr lang="nl-NL" altLang="nl-NL" sz="1000"/>
              <a:t>- Specifieke onderwijsbehoefte (1.4)</a:t>
            </a:r>
          </a:p>
          <a:p>
            <a:r>
              <a:rPr lang="nl-NL" altLang="nl-NL" sz="1000"/>
              <a:t>verschijnen automatisch</a:t>
            </a:r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589588"/>
            <a:ext cx="11811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1" name="WordArt 11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5" grpId="1" animBg="1"/>
      <p:bldP spid="25607" grpId="0" animBg="1"/>
      <p:bldP spid="25607" grpId="1" animBg="1"/>
      <p:bldP spid="256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85925"/>
            <a:ext cx="87836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537075"/>
            <a:ext cx="154305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3386138"/>
            <a:ext cx="226695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4716463" y="4868863"/>
            <a:ext cx="2303462" cy="711200"/>
          </a:xfrm>
          <a:prstGeom prst="wedgeRectCallout">
            <a:avLst>
              <a:gd name="adj1" fmla="val 69778"/>
              <a:gd name="adj2" fmla="val -7077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10</a:t>
            </a:r>
          </a:p>
          <a:p>
            <a:r>
              <a:rPr lang="nl-NL" altLang="nl-NL" sz="1000"/>
              <a:t>Eventueel een kruisje wanneer een leerling moeite heeft met sociaal competent gedrag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6300788" y="2205038"/>
            <a:ext cx="2303462" cy="558800"/>
          </a:xfrm>
          <a:prstGeom prst="wedgeRectCallout">
            <a:avLst>
              <a:gd name="adj1" fmla="val 30222"/>
              <a:gd name="adj2" fmla="val 14296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STAP 11</a:t>
            </a:r>
          </a:p>
          <a:p>
            <a:r>
              <a:rPr lang="nl-NL" altLang="nl-NL" sz="1000"/>
              <a:t>Vul tenslotte de laatste kolommen in</a:t>
            </a:r>
          </a:p>
          <a:p>
            <a:r>
              <a:rPr lang="nl-NL" altLang="nl-NL" sz="1000"/>
              <a:t>(vanaf groep 8)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  <p:bldP spid="27656" grpId="1" animBg="1"/>
      <p:bldP spid="276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1300"/>
            <a:ext cx="8770938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611188" y="4868863"/>
            <a:ext cx="2592387" cy="558800"/>
          </a:xfrm>
          <a:prstGeom prst="wedgeRectCallout">
            <a:avLst>
              <a:gd name="adj1" fmla="val 110625"/>
              <a:gd name="adj2" fmla="val 110509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6</a:t>
            </a:r>
          </a:p>
          <a:p>
            <a:r>
              <a:rPr lang="nl-NL" altLang="nl-NL" sz="1000"/>
              <a:t>Onderaan het blad verschijnen de opbrengsten van TAAL en REKENEN</a:t>
            </a: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684213" y="3933825"/>
            <a:ext cx="2592387" cy="558800"/>
          </a:xfrm>
          <a:prstGeom prst="wedgeRectCallout">
            <a:avLst>
              <a:gd name="adj1" fmla="val 66167"/>
              <a:gd name="adj2" fmla="val 281250"/>
            </a:avLst>
          </a:prstGeom>
          <a:solidFill>
            <a:srgbClr val="FFDD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VOORBEELD 1</a:t>
            </a:r>
          </a:p>
          <a:p>
            <a:r>
              <a:rPr lang="nl-NL" altLang="nl-NL" sz="1000"/>
              <a:t>In de kolom ‘Technisch lezen scoren 9 van de 10 leerlingen naar verwachting = 90%</a:t>
            </a: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5867400" y="4005263"/>
            <a:ext cx="2592388" cy="1320800"/>
          </a:xfrm>
          <a:prstGeom prst="wedgeRectCallout">
            <a:avLst>
              <a:gd name="adj1" fmla="val -37324"/>
              <a:gd name="adj2" fmla="val 84616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7</a:t>
            </a:r>
          </a:p>
          <a:p>
            <a:r>
              <a:rPr lang="nl-NL" altLang="nl-NL" sz="1000"/>
              <a:t>Opbrengsten (Eindresultaten) van de vijf vakken worden vertaald in dit cijfer:</a:t>
            </a:r>
          </a:p>
          <a:p>
            <a:r>
              <a:rPr lang="nl-NL" altLang="nl-NL" sz="1000"/>
              <a:t>in 88% van de gevallen wordt naar verwachting gepresteerd. Bent u daar tevreden mee? </a:t>
            </a:r>
          </a:p>
          <a:p>
            <a:r>
              <a:rPr lang="nl-NL" altLang="nl-NL" sz="1000"/>
              <a:t>Moet het volgend jaar hoger? Wat is de score van de andere scholen?</a:t>
            </a:r>
          </a:p>
        </p:txBody>
      </p:sp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05488"/>
            <a:ext cx="8770937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19" grpId="1" animBg="1"/>
      <p:bldP spid="38920" grpId="0" animBg="1"/>
      <p:bldP spid="38920" grpId="1" animBg="1"/>
      <p:bldP spid="389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2888"/>
            <a:ext cx="8770938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1908175" y="4868863"/>
            <a:ext cx="2592388" cy="558800"/>
          </a:xfrm>
          <a:prstGeom prst="wedgeRectCallout">
            <a:avLst>
              <a:gd name="adj1" fmla="val 133037"/>
              <a:gd name="adj2" fmla="val 110509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8</a:t>
            </a:r>
          </a:p>
          <a:p>
            <a:r>
              <a:rPr lang="nl-NL" altLang="nl-NL" sz="1000"/>
              <a:t>Het percentage doublure zou niet boven 3% uit mogen komen</a:t>
            </a: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2700338" y="3860800"/>
            <a:ext cx="2592387" cy="711200"/>
          </a:xfrm>
          <a:prstGeom prst="wedgeRectCallout">
            <a:avLst>
              <a:gd name="adj1" fmla="val 118708"/>
              <a:gd name="adj2" fmla="val 202454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9</a:t>
            </a:r>
          </a:p>
          <a:p>
            <a:r>
              <a:rPr lang="nl-NL" altLang="nl-NL" sz="1000"/>
              <a:t>In dit voorbeeld: 1 leerling met een specifieke onderwijsbehoefte. Deze leerling ‘scoort’ 80%</a:t>
            </a: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3995738" y="2997200"/>
            <a:ext cx="2592387" cy="711200"/>
          </a:xfrm>
          <a:prstGeom prst="wedgeRectCallout">
            <a:avLst>
              <a:gd name="adj1" fmla="val 88273"/>
              <a:gd name="adj2" fmla="val 331694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10</a:t>
            </a:r>
          </a:p>
          <a:p>
            <a:r>
              <a:rPr lang="nl-NL" altLang="nl-NL" sz="1000"/>
              <a:t>1 van de 10 leerlingen scoort sociaal minder competent. 90% is sociaal competent</a:t>
            </a: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>
            <a:off x="5364163" y="1700213"/>
            <a:ext cx="2736850" cy="1016000"/>
          </a:xfrm>
          <a:prstGeom prst="wedgeRectCallout">
            <a:avLst>
              <a:gd name="adj1" fmla="val 59569"/>
              <a:gd name="adj2" fmla="val 342190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11</a:t>
            </a:r>
          </a:p>
          <a:p>
            <a:r>
              <a:rPr lang="nl-NL" altLang="nl-NL" sz="1000"/>
              <a:t>Bij 9 van de 10 leerlingen komt advies en plaatsing VO overeen: 90%</a:t>
            </a:r>
          </a:p>
          <a:p>
            <a:endParaRPr lang="nl-NL" altLang="nl-NL" sz="1000"/>
          </a:p>
          <a:p>
            <a:r>
              <a:rPr lang="nl-NL" altLang="nl-NL" sz="1000"/>
              <a:t>Bij 8 van de 10 leerlingen komt plaatsing en positie na 3 jaar nog steeds overeen: 80%</a:t>
            </a:r>
          </a:p>
        </p:txBody>
      </p:sp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5805488"/>
            <a:ext cx="8770938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91200"/>
            <a:ext cx="4953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nimBg="1"/>
      <p:bldP spid="40968" grpId="1" animBg="1"/>
      <p:bldP spid="40971" grpId="0" animBg="1"/>
      <p:bldP spid="40971" grpId="1" animBg="1"/>
      <p:bldP spid="40973" grpId="0" animBg="1"/>
      <p:bldP spid="40973" grpId="1" animBg="1"/>
      <p:bldP spid="409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546225"/>
            <a:ext cx="8723312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468313" y="1196975"/>
            <a:ext cx="2736850" cy="1778000"/>
          </a:xfrm>
          <a:prstGeom prst="wedgeRectCallout">
            <a:avLst>
              <a:gd name="adj1" fmla="val -28769"/>
              <a:gd name="adj2" fmla="val 134704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12</a:t>
            </a:r>
          </a:p>
          <a:p>
            <a:r>
              <a:rPr lang="nl-NL" altLang="nl-NL" sz="1000"/>
              <a:t>Scrollt u verder naar beneden dan verschijnen de (Eind)opbrengsten</a:t>
            </a:r>
          </a:p>
          <a:p>
            <a:endParaRPr lang="nl-NL" altLang="nl-NL" sz="1000"/>
          </a:p>
          <a:p>
            <a:r>
              <a:rPr lang="nl-NL" altLang="nl-NL" sz="1000"/>
              <a:t>BLAUWE STAAF: Aanleg</a:t>
            </a:r>
          </a:p>
          <a:p>
            <a:r>
              <a:rPr lang="nl-NL" altLang="nl-NL" sz="1000"/>
              <a:t>ORANJE STAAF: (Eind)resultaat</a:t>
            </a:r>
          </a:p>
          <a:p>
            <a:endParaRPr lang="nl-NL" altLang="nl-NL" sz="1000"/>
          </a:p>
          <a:p>
            <a:r>
              <a:rPr lang="nl-NL" altLang="nl-NL" sz="1000"/>
              <a:t>‘Het percentage A- en B-leerlingen (met meer dan gemiddelde aanleg) is in deze groep groter dan gemiddeld; bijgevolg zijn C, D en E minder vertegenwoordigd </a:t>
            </a: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1835150" y="3357563"/>
            <a:ext cx="2592388" cy="406400"/>
          </a:xfrm>
          <a:prstGeom prst="wedgeRectCallout">
            <a:avLst>
              <a:gd name="adj1" fmla="val -73819"/>
              <a:gd name="adj2" fmla="val 279690"/>
            </a:avLst>
          </a:prstGeom>
          <a:solidFill>
            <a:srgbClr val="FFDD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VOORBEELD 2</a:t>
            </a:r>
          </a:p>
          <a:p>
            <a:r>
              <a:rPr lang="nl-NL" altLang="nl-NL" sz="1000"/>
              <a:t>De A-leerlingen scoren zoals verwacht</a:t>
            </a: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2843213" y="4797425"/>
            <a:ext cx="2592387" cy="558800"/>
          </a:xfrm>
          <a:prstGeom prst="wedgeRectCallout">
            <a:avLst>
              <a:gd name="adj1" fmla="val -65370"/>
              <a:gd name="adj2" fmla="val 28694"/>
            </a:avLst>
          </a:prstGeom>
          <a:solidFill>
            <a:srgbClr val="FFDD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VOORBEELD 3</a:t>
            </a:r>
          </a:p>
          <a:p>
            <a:r>
              <a:rPr lang="nl-NL" altLang="nl-NL" sz="1000"/>
              <a:t>De B, C en D -leerlingen scoren niet allemaal zoals verwacht</a:t>
            </a: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5724525" y="1125538"/>
            <a:ext cx="2736850" cy="558800"/>
          </a:xfrm>
          <a:prstGeom prst="wedgeRectCallout">
            <a:avLst>
              <a:gd name="adj1" fmla="val 9685"/>
              <a:gd name="adj2" fmla="val 161079"/>
            </a:avLst>
          </a:prstGeom>
          <a:solidFill>
            <a:srgbClr val="E7F3F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altLang="nl-NL" sz="1000"/>
              <a:t>OPMERKING 13</a:t>
            </a:r>
          </a:p>
          <a:p>
            <a:r>
              <a:rPr lang="nl-NL" altLang="nl-NL" sz="1000"/>
              <a:t>De getallen onderaan het 1</a:t>
            </a:r>
            <a:r>
              <a:rPr lang="nl-NL" altLang="nl-NL" sz="1000" baseline="30000"/>
              <a:t>e</a:t>
            </a:r>
            <a:r>
              <a:rPr lang="nl-NL" altLang="nl-NL" sz="1000"/>
              <a:t> blad worden nog eens ‘vertaald’ in de grafiek hieronder</a:t>
            </a:r>
          </a:p>
        </p:txBody>
      </p:sp>
      <p:sp>
        <p:nvSpPr>
          <p:cNvPr id="43018" name="WordArt 10"/>
          <p:cNvSpPr>
            <a:spLocks noChangeArrowheads="1" noChangeShapeType="1" noTextEdit="1"/>
          </p:cNvSpPr>
          <p:nvPr/>
        </p:nvSpPr>
        <p:spPr bwMode="auto">
          <a:xfrm>
            <a:off x="3132138" y="419100"/>
            <a:ext cx="2376487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3" grpId="1" animBg="1"/>
      <p:bldP spid="43015" grpId="0" animBg="1"/>
      <p:bldP spid="43015" grpId="1" animBg="1"/>
      <p:bldP spid="43016" grpId="0" animBg="1"/>
      <p:bldP spid="43016" grpId="1" animBg="1"/>
      <p:bldP spid="43017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600</Words>
  <Application>Microsoft Office PowerPoint</Application>
  <PresentationFormat>Diavoorstelling (4:3)</PresentationFormat>
  <Paragraphs>109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Arial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Maarten Klein</cp:lastModifiedBy>
  <cp:revision>35</cp:revision>
  <dcterms:created xsi:type="dcterms:W3CDTF">2010-01-29T12:05:12Z</dcterms:created>
  <dcterms:modified xsi:type="dcterms:W3CDTF">2020-01-01T19:28:22Z</dcterms:modified>
</cp:coreProperties>
</file>