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7" r:id="rId10"/>
    <p:sldId id="266" r:id="rId11"/>
    <p:sldId id="265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9999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2" d="100"/>
          <a:sy n="82" d="100"/>
        </p:scale>
        <p:origin x="1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60741-8C26-4ACD-8665-90C089135240}" type="datetimeFigureOut">
              <a:rPr lang="nl-NL" smtClean="0"/>
              <a:t>8-6-2026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6CF6D-6A78-4AF0-93AB-69952272A2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0895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60741-8C26-4ACD-8665-90C089135240}" type="datetimeFigureOut">
              <a:rPr lang="nl-NL" smtClean="0"/>
              <a:t>8-6-2026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6CF6D-6A78-4AF0-93AB-69952272A2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8265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60741-8C26-4ACD-8665-90C089135240}" type="datetimeFigureOut">
              <a:rPr lang="nl-NL" smtClean="0"/>
              <a:t>8-6-2026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6CF6D-6A78-4AF0-93AB-69952272A2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829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60741-8C26-4ACD-8665-90C089135240}" type="datetimeFigureOut">
              <a:rPr lang="nl-NL" smtClean="0"/>
              <a:t>8-6-2026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6CF6D-6A78-4AF0-93AB-69952272A2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6743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60741-8C26-4ACD-8665-90C089135240}" type="datetimeFigureOut">
              <a:rPr lang="nl-NL" smtClean="0"/>
              <a:t>8-6-2026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6CF6D-6A78-4AF0-93AB-69952272A2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4284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60741-8C26-4ACD-8665-90C089135240}" type="datetimeFigureOut">
              <a:rPr lang="nl-NL" smtClean="0"/>
              <a:t>8-6-2026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6CF6D-6A78-4AF0-93AB-69952272A2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0270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60741-8C26-4ACD-8665-90C089135240}" type="datetimeFigureOut">
              <a:rPr lang="nl-NL" smtClean="0"/>
              <a:t>8-6-2026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6CF6D-6A78-4AF0-93AB-69952272A2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830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60741-8C26-4ACD-8665-90C089135240}" type="datetimeFigureOut">
              <a:rPr lang="nl-NL" smtClean="0"/>
              <a:t>8-6-2026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6CF6D-6A78-4AF0-93AB-69952272A2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3673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60741-8C26-4ACD-8665-90C089135240}" type="datetimeFigureOut">
              <a:rPr lang="nl-NL" smtClean="0"/>
              <a:t>8-6-2026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6CF6D-6A78-4AF0-93AB-69952272A2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46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60741-8C26-4ACD-8665-90C089135240}" type="datetimeFigureOut">
              <a:rPr lang="nl-NL" smtClean="0"/>
              <a:t>8-6-2026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6CF6D-6A78-4AF0-93AB-69952272A2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7569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60741-8C26-4ACD-8665-90C089135240}" type="datetimeFigureOut">
              <a:rPr lang="nl-NL" smtClean="0"/>
              <a:t>8-6-2026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6CF6D-6A78-4AF0-93AB-69952272A2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5996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60741-8C26-4ACD-8665-90C089135240}" type="datetimeFigureOut">
              <a:rPr lang="nl-NL" smtClean="0"/>
              <a:t>8-6-2026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6CF6D-6A78-4AF0-93AB-69952272A2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9053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www.meesterharrie.nl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58F88FC4-C28D-BC1B-4E51-34EF6303C9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493" y="223767"/>
            <a:ext cx="6845991" cy="5478746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2410691" y="3727232"/>
            <a:ext cx="18599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rgbClr val="00B0F0"/>
                </a:solidFill>
              </a:rPr>
              <a:t>Wijnand Gijzen</a:t>
            </a:r>
          </a:p>
          <a:p>
            <a:pPr algn="ctr"/>
            <a:r>
              <a:rPr lang="nl-NL" b="1" dirty="0">
                <a:solidFill>
                  <a:srgbClr val="00B0F0"/>
                </a:solidFill>
              </a:rPr>
              <a:t>&amp;</a:t>
            </a:r>
          </a:p>
          <a:p>
            <a:pPr algn="ctr"/>
            <a:r>
              <a:rPr lang="nl-NL" b="1" dirty="0">
                <a:solidFill>
                  <a:srgbClr val="00B0F0"/>
                </a:solidFill>
              </a:rPr>
              <a:t>Harrie Meinen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3831772" y="6010142"/>
            <a:ext cx="7271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Het instrument om motivatie en betrokkenheid van leerlingen te meten</a:t>
            </a:r>
          </a:p>
        </p:txBody>
      </p:sp>
      <p:sp>
        <p:nvSpPr>
          <p:cNvPr id="3" name="PIJL-RECHTS 2">
            <a:hlinkClick r:id="rId3" action="ppaction://hlinksldjump"/>
          </p:cNvPr>
          <p:cNvSpPr/>
          <p:nvPr/>
        </p:nvSpPr>
        <p:spPr>
          <a:xfrm>
            <a:off x="9960430" y="5180514"/>
            <a:ext cx="1974108" cy="733558"/>
          </a:xfrm>
          <a:prstGeom prst="rightArrow">
            <a:avLst/>
          </a:prstGeom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Volgende pagina</a:t>
            </a:r>
          </a:p>
        </p:txBody>
      </p:sp>
      <p:sp>
        <p:nvSpPr>
          <p:cNvPr id="11" name="AutoShape 18"/>
          <p:cNvSpPr>
            <a:spLocks noChangeArrowheads="1"/>
          </p:cNvSpPr>
          <p:nvPr/>
        </p:nvSpPr>
        <p:spPr bwMode="auto">
          <a:xfrm>
            <a:off x="4909851" y="2741097"/>
            <a:ext cx="3097212" cy="1584325"/>
          </a:xfrm>
          <a:prstGeom prst="actionButtonBlank">
            <a:avLst/>
          </a:prstGeom>
          <a:solidFill>
            <a:srgbClr val="00B0F0"/>
          </a:solidFill>
          <a:ln>
            <a:noFill/>
          </a:ln>
          <a:effectLst>
            <a:outerShdw blurRad="50800" dist="38100" dir="18900000" sx="101000" sy="101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freezing" dir="t"/>
          </a:scene3d>
          <a:sp3d prstMaterial="plastic">
            <a:bevelT w="190500" h="38100"/>
          </a:sp3d>
        </p:spPr>
        <p:txBody>
          <a:bodyPr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altLang="nl-NL" b="1" dirty="0">
                <a:solidFill>
                  <a:schemeClr val="bg1"/>
                </a:solidFill>
              </a:rPr>
              <a:t>Om de PowerPoint te starten:</a:t>
            </a:r>
          </a:p>
          <a:p>
            <a:pPr algn="ctr"/>
            <a:r>
              <a:rPr lang="nl-NL" altLang="nl-NL" b="1" dirty="0">
                <a:solidFill>
                  <a:srgbClr val="FF0000"/>
                </a:solidFill>
              </a:rPr>
              <a:t>Druk op de toets F5</a:t>
            </a:r>
          </a:p>
          <a:p>
            <a:pPr algn="ctr"/>
            <a:r>
              <a:rPr lang="nl-NL" altLang="nl-NL" b="1" dirty="0">
                <a:solidFill>
                  <a:schemeClr val="bg1"/>
                </a:solidFill>
              </a:rPr>
              <a:t>(van uw toetsenbord)</a:t>
            </a:r>
          </a:p>
        </p:txBody>
      </p:sp>
      <p:pic>
        <p:nvPicPr>
          <p:cNvPr id="12" name="Afbeelding 11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9177" y="4725737"/>
            <a:ext cx="1143000" cy="1143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" cap="sq">
            <a:solidFill>
              <a:schemeClr val="accent1"/>
            </a:solidFill>
            <a:miter lim="800000"/>
          </a:ln>
          <a:effectLst/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6590" y="0"/>
            <a:ext cx="4353791" cy="592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67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89"/>
    </mc:Choice>
    <mc:Fallback xmlns="">
      <p:transition spd="slow" advTm="138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3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191840" y="30488"/>
            <a:ext cx="7489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>
                <a:solidFill>
                  <a:srgbClr val="FF0000"/>
                </a:solidFill>
              </a:rPr>
              <a:t>Individueel overzicht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472" y="671977"/>
            <a:ext cx="10288772" cy="5588777"/>
          </a:xfrm>
          <a:prstGeom prst="rect">
            <a:avLst/>
          </a:prstGeom>
        </p:spPr>
      </p:pic>
      <p:sp>
        <p:nvSpPr>
          <p:cNvPr id="5" name="Toelichting met afgeronde rechthoek 10"/>
          <p:cNvSpPr/>
          <p:nvPr/>
        </p:nvSpPr>
        <p:spPr>
          <a:xfrm>
            <a:off x="8154699" y="318320"/>
            <a:ext cx="3813463" cy="1565340"/>
          </a:xfrm>
          <a:prstGeom prst="wedgeRoundRectCallout">
            <a:avLst>
              <a:gd name="adj1" fmla="val -97877"/>
              <a:gd name="adj2" fmla="val -12092"/>
              <a:gd name="adj3" fmla="val 16667"/>
            </a:avLst>
          </a:prstGeom>
          <a:solidFill>
            <a:schemeClr val="accent1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/>
              <a:t>Een individueel overzicht maakt dit document compleet.</a:t>
            </a:r>
          </a:p>
          <a:p>
            <a:r>
              <a:rPr lang="nl-NL" dirty="0"/>
              <a:t>Verander het leerlingnummer (rode vakje) en u krijgt een overzicht van elke leerling apart.</a:t>
            </a:r>
          </a:p>
        </p:txBody>
      </p:sp>
      <p:sp>
        <p:nvSpPr>
          <p:cNvPr id="7" name="Toelichting met afgeronde rechthoek 10"/>
          <p:cNvSpPr/>
          <p:nvPr/>
        </p:nvSpPr>
        <p:spPr>
          <a:xfrm>
            <a:off x="3514855" y="6255912"/>
            <a:ext cx="5774228" cy="366779"/>
          </a:xfrm>
          <a:prstGeom prst="wedgeRoundRectCallout">
            <a:avLst>
              <a:gd name="adj1" fmla="val -37386"/>
              <a:gd name="adj2" fmla="val -6858"/>
              <a:gd name="adj3" fmla="val 16667"/>
            </a:avLst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/>
              <a:t>Let op de kijk- en handelrichting: school – groep – leerling</a:t>
            </a:r>
          </a:p>
        </p:txBody>
      </p:sp>
      <p:sp>
        <p:nvSpPr>
          <p:cNvPr id="3" name="Rechthoek 2"/>
          <p:cNvSpPr/>
          <p:nvPr/>
        </p:nvSpPr>
        <p:spPr>
          <a:xfrm>
            <a:off x="5398425" y="1402773"/>
            <a:ext cx="621376" cy="3231573"/>
          </a:xfrm>
          <a:prstGeom prst="rect">
            <a:avLst/>
          </a:prstGeom>
          <a:solidFill>
            <a:srgbClr val="0070C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/>
          <p:cNvSpPr/>
          <p:nvPr/>
        </p:nvSpPr>
        <p:spPr>
          <a:xfrm rot="5400000">
            <a:off x="3792086" y="2401743"/>
            <a:ext cx="1299859" cy="3148640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Afgeronde rechthoek 5"/>
          <p:cNvSpPr/>
          <p:nvPr/>
        </p:nvSpPr>
        <p:spPr>
          <a:xfrm>
            <a:off x="10954240" y="5198362"/>
            <a:ext cx="900545" cy="346363"/>
          </a:xfrm>
          <a:prstGeom prst="roundRect">
            <a:avLst/>
          </a:prstGeom>
          <a:solidFill>
            <a:srgbClr val="0070C0">
              <a:alpha val="50000"/>
            </a:srgbClr>
          </a:solidFill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00" dirty="0">
                <a:solidFill>
                  <a:schemeClr val="tx1"/>
                </a:solidFill>
              </a:rPr>
              <a:t>makkie</a:t>
            </a:r>
          </a:p>
        </p:txBody>
      </p:sp>
      <p:sp>
        <p:nvSpPr>
          <p:cNvPr id="11" name="Afgeronde rechthoek 10"/>
          <p:cNvSpPr/>
          <p:nvPr/>
        </p:nvSpPr>
        <p:spPr>
          <a:xfrm>
            <a:off x="8780664" y="5200815"/>
            <a:ext cx="900545" cy="346363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00" dirty="0">
                <a:solidFill>
                  <a:schemeClr val="tx1"/>
                </a:solidFill>
              </a:rPr>
              <a:t>moeilijk</a:t>
            </a:r>
          </a:p>
        </p:txBody>
      </p:sp>
      <p:sp>
        <p:nvSpPr>
          <p:cNvPr id="12" name="Afgeronde rechthoek 11"/>
          <p:cNvSpPr/>
          <p:nvPr/>
        </p:nvSpPr>
        <p:spPr>
          <a:xfrm>
            <a:off x="9863353" y="5711925"/>
            <a:ext cx="900545" cy="346363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00" dirty="0">
                <a:solidFill>
                  <a:schemeClr val="tx1"/>
                </a:solidFill>
              </a:rPr>
              <a:t>motivatie</a:t>
            </a:r>
          </a:p>
        </p:txBody>
      </p:sp>
      <p:sp>
        <p:nvSpPr>
          <p:cNvPr id="13" name="Afgeronde rechthoek 12"/>
          <p:cNvSpPr/>
          <p:nvPr/>
        </p:nvSpPr>
        <p:spPr>
          <a:xfrm>
            <a:off x="8789482" y="5732757"/>
            <a:ext cx="900545" cy="346363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100" dirty="0">
              <a:solidFill>
                <a:schemeClr val="tx1"/>
              </a:solidFill>
            </a:endParaRPr>
          </a:p>
          <a:p>
            <a:pPr algn="ctr"/>
            <a:r>
              <a:rPr lang="nl-NL" sz="1100" dirty="0">
                <a:solidFill>
                  <a:schemeClr val="tx1"/>
                </a:solidFill>
              </a:rPr>
              <a:t>motivatie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10963062" y="5711925"/>
            <a:ext cx="900545" cy="346363"/>
          </a:xfrm>
          <a:prstGeom prst="roundRect">
            <a:avLst/>
          </a:prstGeom>
          <a:solidFill>
            <a:srgbClr val="0070C0">
              <a:alpha val="50000"/>
            </a:srgbClr>
          </a:solidFill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00" dirty="0">
                <a:solidFill>
                  <a:schemeClr val="tx1"/>
                </a:solidFill>
              </a:rPr>
              <a:t>makkie</a:t>
            </a:r>
          </a:p>
          <a:p>
            <a:pPr algn="ctr"/>
            <a:endParaRPr lang="nl-NL" sz="1100" dirty="0">
              <a:solidFill>
                <a:schemeClr val="tx1"/>
              </a:solidFill>
            </a:endParaRPr>
          </a:p>
        </p:txBody>
      </p:sp>
      <p:sp>
        <p:nvSpPr>
          <p:cNvPr id="16" name="Afgeronde rechthoek 15"/>
          <p:cNvSpPr/>
          <p:nvPr/>
        </p:nvSpPr>
        <p:spPr>
          <a:xfrm>
            <a:off x="10963062" y="5711924"/>
            <a:ext cx="900545" cy="346363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100" dirty="0">
              <a:solidFill>
                <a:schemeClr val="tx1"/>
              </a:solidFill>
            </a:endParaRPr>
          </a:p>
          <a:p>
            <a:pPr algn="ctr"/>
            <a:r>
              <a:rPr lang="nl-NL" sz="1100" dirty="0">
                <a:solidFill>
                  <a:schemeClr val="tx1"/>
                </a:solidFill>
              </a:rPr>
              <a:t>motivatie</a:t>
            </a:r>
          </a:p>
        </p:txBody>
      </p:sp>
      <p:sp>
        <p:nvSpPr>
          <p:cNvPr id="17" name="Afgeronde rechthoek 16"/>
          <p:cNvSpPr/>
          <p:nvPr/>
        </p:nvSpPr>
        <p:spPr>
          <a:xfrm>
            <a:off x="9863353" y="5200815"/>
            <a:ext cx="900545" cy="346363"/>
          </a:xfrm>
          <a:prstGeom prst="roundRect">
            <a:avLst/>
          </a:prstGeom>
          <a:solidFill>
            <a:srgbClr val="008000">
              <a:alpha val="49804"/>
            </a:srgbClr>
          </a:solidFill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00" dirty="0">
                <a:solidFill>
                  <a:schemeClr val="tx1"/>
                </a:solidFill>
              </a:rPr>
              <a:t>voldoende</a:t>
            </a:r>
          </a:p>
          <a:p>
            <a:pPr algn="ctr"/>
            <a:r>
              <a:rPr lang="nl-NL" sz="1100" dirty="0">
                <a:solidFill>
                  <a:schemeClr val="tx1"/>
                </a:solidFill>
              </a:rPr>
              <a:t>betrokken</a:t>
            </a:r>
          </a:p>
        </p:txBody>
      </p:sp>
      <p:sp>
        <p:nvSpPr>
          <p:cNvPr id="18" name="Rechthoek 17"/>
          <p:cNvSpPr/>
          <p:nvPr/>
        </p:nvSpPr>
        <p:spPr>
          <a:xfrm>
            <a:off x="3494421" y="1401041"/>
            <a:ext cx="1897250" cy="1923360"/>
          </a:xfrm>
          <a:prstGeom prst="rect">
            <a:avLst/>
          </a:prstGeom>
          <a:solidFill>
            <a:srgbClr val="00B05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19" name="Tabel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150117"/>
              </p:ext>
            </p:extLst>
          </p:nvPr>
        </p:nvGraphicFramePr>
        <p:xfrm>
          <a:off x="8667130" y="5151638"/>
          <a:ext cx="3309072" cy="1009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3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3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3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366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25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Toelichting met afgeronde rechthoek 10"/>
          <p:cNvSpPr/>
          <p:nvPr/>
        </p:nvSpPr>
        <p:spPr>
          <a:xfrm>
            <a:off x="8659090" y="4690496"/>
            <a:ext cx="3309072" cy="366779"/>
          </a:xfrm>
          <a:prstGeom prst="wedgeRoundRectCallout">
            <a:avLst>
              <a:gd name="adj1" fmla="val -37386"/>
              <a:gd name="adj2" fmla="val -6858"/>
              <a:gd name="adj3" fmla="val 16667"/>
            </a:avLst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legenda</a:t>
            </a:r>
          </a:p>
        </p:txBody>
      </p:sp>
      <p:sp>
        <p:nvSpPr>
          <p:cNvPr id="23" name="Afgeronde rechthoek 22"/>
          <p:cNvSpPr/>
          <p:nvPr/>
        </p:nvSpPr>
        <p:spPr>
          <a:xfrm>
            <a:off x="775855" y="1318309"/>
            <a:ext cx="1818022" cy="3372188"/>
          </a:xfrm>
          <a:prstGeom prst="round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2859189" y="1402773"/>
            <a:ext cx="621376" cy="3231573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Afgeronde rechthoek 13"/>
          <p:cNvSpPr/>
          <p:nvPr/>
        </p:nvSpPr>
        <p:spPr>
          <a:xfrm>
            <a:off x="8791055" y="5729285"/>
            <a:ext cx="900545" cy="346363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00" dirty="0">
                <a:solidFill>
                  <a:schemeClr val="tx1"/>
                </a:solidFill>
              </a:rPr>
              <a:t>moeilijk</a:t>
            </a:r>
          </a:p>
          <a:p>
            <a:pPr algn="ctr"/>
            <a:endParaRPr lang="nl-NL" sz="11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09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0"/>
                            </p:stCondLst>
                            <p:childTnLst>
                              <p:par>
                                <p:cTn id="1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3" grpId="0" animBg="1"/>
      <p:bldP spid="9" grpId="0" animBg="1"/>
      <p:bldP spid="6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8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7694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621A2F40-A231-7D07-905B-8BF5306A7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2244090" y="228906"/>
            <a:ext cx="7450272" cy="596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568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Click="0" advTm="1000">
        <p15:prstTrans prst="airplane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347" y="629949"/>
            <a:ext cx="7839075" cy="5743575"/>
          </a:xfrm>
          <a:prstGeom prst="rect">
            <a:avLst/>
          </a:prstGeom>
        </p:spPr>
      </p:pic>
      <p:sp>
        <p:nvSpPr>
          <p:cNvPr id="3" name="Toelichting met afgeronde rechthoek 2"/>
          <p:cNvSpPr/>
          <p:nvPr/>
        </p:nvSpPr>
        <p:spPr>
          <a:xfrm>
            <a:off x="381000" y="825954"/>
            <a:ext cx="3160258" cy="1470932"/>
          </a:xfrm>
          <a:prstGeom prst="wedgeRoundRectCallout">
            <a:avLst>
              <a:gd name="adj1" fmla="val 74237"/>
              <a:gd name="adj2" fmla="val -31333"/>
              <a:gd name="adj3" fmla="val 16667"/>
            </a:avLst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/>
              <a:t>Vul op het Namenblad de namen in van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de leerkracht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de groep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en de leerlingen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2161" y="927326"/>
            <a:ext cx="3381375" cy="86677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4015" y="2624141"/>
            <a:ext cx="3400425" cy="3743325"/>
          </a:xfrm>
          <a:prstGeom prst="rect">
            <a:avLst/>
          </a:prstGeom>
        </p:spPr>
      </p:pic>
      <p:sp>
        <p:nvSpPr>
          <p:cNvPr id="7" name="Toelichting met afgeronde rechthoek 6"/>
          <p:cNvSpPr/>
          <p:nvPr/>
        </p:nvSpPr>
        <p:spPr>
          <a:xfrm>
            <a:off x="381000" y="3111954"/>
            <a:ext cx="3160258" cy="1470932"/>
          </a:xfrm>
          <a:prstGeom prst="wedgeRoundRectCallout">
            <a:avLst>
              <a:gd name="adj1" fmla="val 224420"/>
              <a:gd name="adj2" fmla="val 11826"/>
              <a:gd name="adj3" fmla="val 16667"/>
            </a:avLst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/>
              <a:t>Noteer hier:</a:t>
            </a:r>
          </a:p>
          <a:p>
            <a:r>
              <a:rPr lang="nl-NL" dirty="0"/>
              <a:t>Uw schatting van het percentage gemotiveerde leerlingen </a:t>
            </a:r>
          </a:p>
          <a:p>
            <a:r>
              <a:rPr lang="nl-NL" dirty="0"/>
              <a:t>(wanneer bent u tevreden?)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7965" y="3684133"/>
            <a:ext cx="2066925" cy="1362075"/>
          </a:xfrm>
          <a:prstGeom prst="rect">
            <a:avLst/>
          </a:prstGeom>
        </p:spPr>
      </p:pic>
      <p:sp>
        <p:nvSpPr>
          <p:cNvPr id="9" name="PIJL-RECHTS 8">
            <a:hlinkClick r:id="rId6" action="ppaction://hlinksldjump"/>
          </p:cNvPr>
          <p:cNvSpPr/>
          <p:nvPr/>
        </p:nvSpPr>
        <p:spPr>
          <a:xfrm>
            <a:off x="9982200" y="5828029"/>
            <a:ext cx="1998519" cy="733558"/>
          </a:xfrm>
          <a:prstGeom prst="rightArrow">
            <a:avLst/>
          </a:prstGeom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Volgende pagina</a:t>
            </a:r>
          </a:p>
        </p:txBody>
      </p:sp>
      <p:sp>
        <p:nvSpPr>
          <p:cNvPr id="10" name="Toelichting met afgeronde rechthoek 6"/>
          <p:cNvSpPr/>
          <p:nvPr/>
        </p:nvSpPr>
        <p:spPr>
          <a:xfrm>
            <a:off x="375557" y="4723876"/>
            <a:ext cx="3160258" cy="1470932"/>
          </a:xfrm>
          <a:prstGeom prst="wedgeRoundRectCallout">
            <a:avLst>
              <a:gd name="adj1" fmla="val 205481"/>
              <a:gd name="adj2" fmla="val -58251"/>
              <a:gd name="adj3" fmla="val 16667"/>
            </a:avLst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/>
              <a:t>Om het document breed </a:t>
            </a:r>
          </a:p>
          <a:p>
            <a:r>
              <a:rPr lang="nl-NL" dirty="0"/>
              <a:t>in te zetten kunnen de vakgebieden hier aangepast worden.</a:t>
            </a:r>
          </a:p>
        </p:txBody>
      </p:sp>
    </p:spTree>
    <p:extLst>
      <p:ext uri="{BB962C8B-B14F-4D97-AF65-F5344CB8AC3E}">
        <p14:creationId xmlns:p14="http://schemas.microsoft.com/office/powerpoint/2010/main" val="123246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70">
        <p14:prism isContent="1"/>
      </p:transition>
    </mc:Choice>
    <mc:Fallback xmlns="">
      <p:transition spd="slow" advTm="1217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191840" y="30488"/>
            <a:ext cx="7489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FF0000"/>
                </a:solidFill>
              </a:rPr>
              <a:t>Twee manieren om LijV in te vullen: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2712" y="2606652"/>
            <a:ext cx="4909457" cy="5343444"/>
          </a:xfrm>
          <a:prstGeom prst="rect">
            <a:avLst/>
          </a:prstGeom>
        </p:spPr>
      </p:pic>
      <p:sp>
        <p:nvSpPr>
          <p:cNvPr id="8" name="Afgeronde rechthoek 7"/>
          <p:cNvSpPr/>
          <p:nvPr/>
        </p:nvSpPr>
        <p:spPr>
          <a:xfrm>
            <a:off x="6662846" y="2855681"/>
            <a:ext cx="3509157" cy="18172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oelichting met afgeronde rechthoek 8"/>
          <p:cNvSpPr/>
          <p:nvPr/>
        </p:nvSpPr>
        <p:spPr>
          <a:xfrm>
            <a:off x="6478251" y="1126449"/>
            <a:ext cx="3878343" cy="1488074"/>
          </a:xfrm>
          <a:prstGeom prst="wedgeRoundRectCallout">
            <a:avLst>
              <a:gd name="adj1" fmla="val 18563"/>
              <a:gd name="adj2" fmla="val 33428"/>
              <a:gd name="adj3" fmla="val 16667"/>
            </a:avLst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u="sng" dirty="0"/>
              <a:t>2</a:t>
            </a:r>
            <a:r>
              <a:rPr lang="nl-NL" u="sng" baseline="30000" dirty="0"/>
              <a:t>e</a:t>
            </a:r>
            <a:r>
              <a:rPr lang="nl-NL" u="sng" dirty="0"/>
              <a:t> manier:</a:t>
            </a:r>
          </a:p>
          <a:p>
            <a:r>
              <a:rPr lang="nl-NL" dirty="0"/>
              <a:t>Rechtstreeks op de computer.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U gebruikt één computer (gegevens moeten weggeschreven worden op dezelfde computer)</a:t>
            </a:r>
          </a:p>
        </p:txBody>
      </p:sp>
      <p:sp>
        <p:nvSpPr>
          <p:cNvPr id="11" name="Toelichting met afgeronde rechthoek 10"/>
          <p:cNvSpPr/>
          <p:nvPr/>
        </p:nvSpPr>
        <p:spPr>
          <a:xfrm>
            <a:off x="6478251" y="5122571"/>
            <a:ext cx="3878343" cy="1556274"/>
          </a:xfrm>
          <a:prstGeom prst="wedgeRoundRectCallout">
            <a:avLst>
              <a:gd name="adj1" fmla="val 15882"/>
              <a:gd name="adj2" fmla="val 26513"/>
              <a:gd name="adj3" fmla="val 16667"/>
            </a:avLst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u="sng" dirty="0"/>
              <a:t>Voordeel: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Geen verwerking door leerkracht</a:t>
            </a:r>
          </a:p>
          <a:p>
            <a:r>
              <a:rPr lang="nl-NL" u="sng" dirty="0"/>
              <a:t>Nadeel: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Invullen duurt minimaal 60 min.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9203">
            <a:off x="-176017" y="1901706"/>
            <a:ext cx="4451378" cy="339069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52140">
            <a:off x="92381" y="3799996"/>
            <a:ext cx="4443889" cy="3497021"/>
          </a:xfrm>
          <a:prstGeom prst="rect">
            <a:avLst/>
          </a:prstGeom>
        </p:spPr>
      </p:pic>
      <p:sp>
        <p:nvSpPr>
          <p:cNvPr id="10" name="Toelichting met afgeronde rechthoek 9"/>
          <p:cNvSpPr/>
          <p:nvPr/>
        </p:nvSpPr>
        <p:spPr>
          <a:xfrm>
            <a:off x="1379287" y="5122571"/>
            <a:ext cx="3878343" cy="1556274"/>
          </a:xfrm>
          <a:prstGeom prst="wedgeRoundRectCallout">
            <a:avLst>
              <a:gd name="adj1" fmla="val 15882"/>
              <a:gd name="adj2" fmla="val 26513"/>
              <a:gd name="adj3" fmla="val 16667"/>
            </a:avLst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u="sng" dirty="0"/>
              <a:t>Voordeel: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Snelle klassikale afname (10 min.)</a:t>
            </a:r>
          </a:p>
          <a:p>
            <a:r>
              <a:rPr lang="nl-NL" u="sng" dirty="0"/>
              <a:t>Nadeel: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Zelf verwerken (15 min.)</a:t>
            </a:r>
          </a:p>
        </p:txBody>
      </p:sp>
      <p:sp>
        <p:nvSpPr>
          <p:cNvPr id="5" name="Toelichting met afgeronde rechthoek 4"/>
          <p:cNvSpPr/>
          <p:nvPr/>
        </p:nvSpPr>
        <p:spPr>
          <a:xfrm>
            <a:off x="1379288" y="1094754"/>
            <a:ext cx="3878343" cy="1904074"/>
          </a:xfrm>
          <a:prstGeom prst="wedgeRoundRectCallout">
            <a:avLst>
              <a:gd name="adj1" fmla="val 19124"/>
              <a:gd name="adj2" fmla="val 45808"/>
              <a:gd name="adj3" fmla="val 16667"/>
            </a:avLst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u="sng" dirty="0"/>
              <a:t>1</a:t>
            </a:r>
            <a:r>
              <a:rPr lang="nl-NL" u="sng" baseline="30000" dirty="0"/>
              <a:t>e</a:t>
            </a:r>
            <a:r>
              <a:rPr lang="nl-NL" u="sng" dirty="0"/>
              <a:t> manier:</a:t>
            </a:r>
          </a:p>
          <a:p>
            <a:r>
              <a:rPr lang="nl-NL" dirty="0"/>
              <a:t>Met behulp van het vragenblad:</a:t>
            </a:r>
          </a:p>
          <a:p>
            <a:r>
              <a:rPr lang="nl-NL" dirty="0"/>
              <a:t>Ga daarvoor naar het tabblad</a:t>
            </a:r>
          </a:p>
          <a:p>
            <a:r>
              <a:rPr lang="nl-NL" dirty="0"/>
              <a:t>LEERGEMAK+LEERPLEZIER – vragen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Print het vragenblad voor elk kind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Vouw het blad dubbel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9903" y="3084936"/>
            <a:ext cx="3335037" cy="13312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694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27">
        <p14:prism isContent="1"/>
      </p:transition>
    </mc:Choice>
    <mc:Fallback xmlns="">
      <p:transition spd="slow" advTm="1712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0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59203">
            <a:off x="-144655" y="547673"/>
            <a:ext cx="5816159" cy="4430277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52140">
            <a:off x="372058" y="3117061"/>
            <a:ext cx="5806373" cy="4569198"/>
          </a:xfrm>
          <a:prstGeom prst="rect">
            <a:avLst/>
          </a:prstGeom>
        </p:spPr>
      </p:pic>
      <p:sp>
        <p:nvSpPr>
          <p:cNvPr id="4" name="Toelichting met afgeronde rechthoek 3"/>
          <p:cNvSpPr/>
          <p:nvPr/>
        </p:nvSpPr>
        <p:spPr>
          <a:xfrm>
            <a:off x="6086106" y="126009"/>
            <a:ext cx="4487216" cy="6629400"/>
          </a:xfrm>
          <a:prstGeom prst="wedgeRoundRectCallout">
            <a:avLst>
              <a:gd name="adj1" fmla="val 19124"/>
              <a:gd name="adj2" fmla="val 45808"/>
              <a:gd name="adj3" fmla="val 16667"/>
            </a:avLst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u="sng" dirty="0"/>
              <a:t>Uitleg aan de kinderen: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Er zijn 2 vragen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De vragen hebben betrekking op een periode (dus niet gisteren, vandaag, morgen)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Eerst: hoe </a:t>
            </a:r>
            <a:r>
              <a:rPr lang="nl-NL" u="sng" dirty="0"/>
              <a:t>gemakkelijk</a:t>
            </a:r>
            <a:r>
              <a:rPr lang="nl-NL" dirty="0"/>
              <a:t> vond je de afgelopen tijd de vakken                       (= leergemak / leerpijn)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Vervolgens: met hoeveel </a:t>
            </a:r>
            <a:r>
              <a:rPr lang="nl-NL" u="sng" dirty="0"/>
              <a:t>plezier</a:t>
            </a:r>
            <a:r>
              <a:rPr lang="nl-NL" dirty="0"/>
              <a:t> werkte je de afgelopen tijd aan het betreffende vak (= leerplezier)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Vertel ook duidelijk wat er bedoeld wordt met de vakken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lezen (= technisch lezen / boeken lezen, …), 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begrijpend lezen (= ook bij zaakvakken, …), 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spellen (= dictee), 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rekenen(= uit het boek, op de computer, maar ook automatiseren)</a:t>
            </a:r>
          </a:p>
        </p:txBody>
      </p:sp>
    </p:spTree>
    <p:extLst>
      <p:ext uri="{BB962C8B-B14F-4D97-AF65-F5344CB8AC3E}">
        <p14:creationId xmlns:p14="http://schemas.microsoft.com/office/powerpoint/2010/main" val="132245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31">
        <p14:prism isContent="1"/>
      </p:transition>
    </mc:Choice>
    <mc:Fallback xmlns="">
      <p:transition spd="slow" advTm="64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9912" y="3068882"/>
            <a:ext cx="956575" cy="272196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530" y="3582578"/>
            <a:ext cx="973381" cy="268453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530" y="4084361"/>
            <a:ext cx="973381" cy="277782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28" y="405744"/>
            <a:ext cx="11959936" cy="4530632"/>
          </a:xfrm>
          <a:prstGeom prst="rect">
            <a:avLst/>
          </a:prstGeom>
        </p:spPr>
      </p:pic>
      <p:sp>
        <p:nvSpPr>
          <p:cNvPr id="14" name="Toelichting met afgeronde rechthoek 13"/>
          <p:cNvSpPr/>
          <p:nvPr/>
        </p:nvSpPr>
        <p:spPr>
          <a:xfrm>
            <a:off x="2054370" y="5165206"/>
            <a:ext cx="3878343" cy="916939"/>
          </a:xfrm>
          <a:prstGeom prst="wedgeRoundRectCallout">
            <a:avLst>
              <a:gd name="adj1" fmla="val 19201"/>
              <a:gd name="adj2" fmla="val -15467"/>
              <a:gd name="adj3" fmla="val 16667"/>
            </a:avLst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/>
              <a:t>Bij het invullen van het formulier kleuren de vakjes automatisch</a:t>
            </a: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738" y="4606989"/>
            <a:ext cx="956575" cy="272196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1376" y="3072991"/>
            <a:ext cx="985614" cy="268087"/>
          </a:xfrm>
          <a:prstGeom prst="rect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251" y="3582578"/>
            <a:ext cx="973381" cy="259661"/>
          </a:xfrm>
          <a:prstGeom prst="rect">
            <a:avLst/>
          </a:prstGeom>
        </p:spPr>
      </p:pic>
      <p:pic>
        <p:nvPicPr>
          <p:cNvPr id="21" name="Afbeelding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8468" y="4086439"/>
            <a:ext cx="987669" cy="277782"/>
          </a:xfrm>
          <a:prstGeom prst="rect">
            <a:avLst/>
          </a:prstGeom>
        </p:spPr>
      </p:pic>
      <p:pic>
        <p:nvPicPr>
          <p:cNvPr id="22" name="Afbeelding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0404" y="4607484"/>
            <a:ext cx="956575" cy="272196"/>
          </a:xfrm>
          <a:prstGeom prst="rect">
            <a:avLst/>
          </a:prstGeom>
        </p:spPr>
      </p:pic>
      <p:sp>
        <p:nvSpPr>
          <p:cNvPr id="15" name="Toelichting met afgeronde rechthoek 14"/>
          <p:cNvSpPr/>
          <p:nvPr/>
        </p:nvSpPr>
        <p:spPr>
          <a:xfrm>
            <a:off x="6055674" y="5148723"/>
            <a:ext cx="3878343" cy="909972"/>
          </a:xfrm>
          <a:prstGeom prst="wedgeRoundRectCallout">
            <a:avLst>
              <a:gd name="adj1" fmla="val 30275"/>
              <a:gd name="adj2" fmla="val -458531"/>
              <a:gd name="adj3" fmla="val 16667"/>
            </a:avLst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/>
              <a:t>Volgende leerling: klik op de knop</a:t>
            </a:r>
          </a:p>
        </p:txBody>
      </p:sp>
      <p:pic>
        <p:nvPicPr>
          <p:cNvPr id="23" name="Afbeelding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348" y="3065068"/>
            <a:ext cx="956575" cy="272196"/>
          </a:xfrm>
          <a:prstGeom prst="rect">
            <a:avLst/>
          </a:prstGeom>
        </p:spPr>
      </p:pic>
      <p:pic>
        <p:nvPicPr>
          <p:cNvPr id="24" name="Afbeelding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4966" y="3578181"/>
            <a:ext cx="973381" cy="268453"/>
          </a:xfrm>
          <a:prstGeom prst="rect">
            <a:avLst/>
          </a:prstGeom>
        </p:spPr>
      </p:pic>
      <p:pic>
        <p:nvPicPr>
          <p:cNvPr id="25" name="Afbeelding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4966" y="4090938"/>
            <a:ext cx="973381" cy="27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91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">
        <p14:prism isContent="1"/>
      </p:transition>
    </mc:Choice>
    <mc:Fallback xmlns="">
      <p:transition spd="slow" advTm="2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2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75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2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2191840" y="30488"/>
            <a:ext cx="7489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>
                <a:solidFill>
                  <a:srgbClr val="FF0000"/>
                </a:solidFill>
              </a:rPr>
              <a:t>De matrix</a:t>
            </a:r>
          </a:p>
        </p:txBody>
      </p:sp>
      <p:sp>
        <p:nvSpPr>
          <p:cNvPr id="10" name="Toelichting met afgeronde rechthoek 11"/>
          <p:cNvSpPr/>
          <p:nvPr/>
        </p:nvSpPr>
        <p:spPr>
          <a:xfrm>
            <a:off x="6108865" y="5865551"/>
            <a:ext cx="1852602" cy="817541"/>
          </a:xfrm>
          <a:prstGeom prst="wedgeRoundRectCallout">
            <a:avLst>
              <a:gd name="adj1" fmla="val -11067"/>
              <a:gd name="adj2" fmla="val -214586"/>
              <a:gd name="adj3" fmla="val 16667"/>
            </a:avLst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/>
              <a:t>Taak-vermijdend gedrag</a:t>
            </a:r>
          </a:p>
        </p:txBody>
      </p:sp>
      <p:sp>
        <p:nvSpPr>
          <p:cNvPr id="18" name="Toelichting met afgeronde rechthoek 11"/>
          <p:cNvSpPr/>
          <p:nvPr/>
        </p:nvSpPr>
        <p:spPr>
          <a:xfrm>
            <a:off x="8163840" y="5861009"/>
            <a:ext cx="1733682" cy="822083"/>
          </a:xfrm>
          <a:prstGeom prst="wedgeRoundRectCallout">
            <a:avLst>
              <a:gd name="adj1" fmla="val 1588"/>
              <a:gd name="adj2" fmla="val -213708"/>
              <a:gd name="adj3" fmla="val 16667"/>
            </a:avLst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/>
              <a:t>Optimist – hoe lang houdt hij het vol?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7" y="946424"/>
            <a:ext cx="5514975" cy="5105400"/>
          </a:xfrm>
          <a:prstGeom prst="rect">
            <a:avLst/>
          </a:prstGeom>
        </p:spPr>
      </p:pic>
      <p:sp>
        <p:nvSpPr>
          <p:cNvPr id="4" name="Toelichting met afgeronde rechthoek 3"/>
          <p:cNvSpPr/>
          <p:nvPr/>
        </p:nvSpPr>
        <p:spPr>
          <a:xfrm>
            <a:off x="5666503" y="1063595"/>
            <a:ext cx="4793671" cy="758969"/>
          </a:xfrm>
          <a:prstGeom prst="wedgeRoundRectCallout">
            <a:avLst>
              <a:gd name="adj1" fmla="val -36527"/>
              <a:gd name="adj2" fmla="val -12472"/>
              <a:gd name="adj3" fmla="val 16667"/>
            </a:avLst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/>
              <a:t>Leerpijn/leergemak en leerplezier worden in deze matrix in beeld gebracht</a:t>
            </a:r>
          </a:p>
        </p:txBody>
      </p:sp>
      <p:sp>
        <p:nvSpPr>
          <p:cNvPr id="5" name="Toelichting met afgeronde rechthoek 4"/>
          <p:cNvSpPr/>
          <p:nvPr/>
        </p:nvSpPr>
        <p:spPr>
          <a:xfrm>
            <a:off x="5666502" y="1910186"/>
            <a:ext cx="4793672" cy="874578"/>
          </a:xfrm>
          <a:prstGeom prst="wedgeRoundRectCallout">
            <a:avLst>
              <a:gd name="adj1" fmla="val -34755"/>
              <a:gd name="adj2" fmla="val 311"/>
              <a:gd name="adj3" fmla="val 16667"/>
            </a:avLst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u="sng" dirty="0"/>
              <a:t>Voldoende is goed genoeg</a:t>
            </a:r>
          </a:p>
          <a:p>
            <a:r>
              <a:rPr lang="nl-NL" dirty="0"/>
              <a:t>De scores in het gekleurde gebied</a:t>
            </a:r>
          </a:p>
        </p:txBody>
      </p:sp>
      <p:sp>
        <p:nvSpPr>
          <p:cNvPr id="12" name="Toelichting met afgeronde rechthoek 11"/>
          <p:cNvSpPr/>
          <p:nvPr/>
        </p:nvSpPr>
        <p:spPr>
          <a:xfrm>
            <a:off x="5666498" y="2872386"/>
            <a:ext cx="4793671" cy="401120"/>
          </a:xfrm>
          <a:prstGeom prst="wedgeRoundRectCallout">
            <a:avLst>
              <a:gd name="adj1" fmla="val -43963"/>
              <a:gd name="adj2" fmla="val -14520"/>
              <a:gd name="adj3" fmla="val 16667"/>
            </a:avLst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/>
              <a:t>Let op! – de hoeken – lees het artikel</a:t>
            </a: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7783" y="3499124"/>
            <a:ext cx="4991100" cy="1085850"/>
          </a:xfrm>
          <a:prstGeom prst="rect">
            <a:avLst/>
          </a:prstGeom>
        </p:spPr>
      </p:pic>
      <p:sp>
        <p:nvSpPr>
          <p:cNvPr id="15" name="Toelichting met afgeronde rechthoek 11"/>
          <p:cNvSpPr/>
          <p:nvPr/>
        </p:nvSpPr>
        <p:spPr>
          <a:xfrm>
            <a:off x="4603215" y="4841972"/>
            <a:ext cx="1733682" cy="974469"/>
          </a:xfrm>
          <a:prstGeom prst="wedgeRoundRectCallout">
            <a:avLst>
              <a:gd name="adj1" fmla="val 20288"/>
              <a:gd name="adj2" fmla="val -90579"/>
              <a:gd name="adj3" fmla="val 16667"/>
            </a:avLst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/>
              <a:t>Aansluiten bij interesses, ….</a:t>
            </a:r>
          </a:p>
        </p:txBody>
      </p:sp>
      <p:sp>
        <p:nvSpPr>
          <p:cNvPr id="19" name="Toelichting met afgeronde rechthoek 11"/>
          <p:cNvSpPr/>
          <p:nvPr/>
        </p:nvSpPr>
        <p:spPr>
          <a:xfrm>
            <a:off x="7223923" y="4872320"/>
            <a:ext cx="1733682" cy="913771"/>
          </a:xfrm>
          <a:prstGeom prst="wedgeRoundRectCallout">
            <a:avLst>
              <a:gd name="adj1" fmla="val -22865"/>
              <a:gd name="adj2" fmla="val -93105"/>
              <a:gd name="adj3" fmla="val 16667"/>
            </a:avLst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/>
              <a:t>Leert onvoldoende door te zetten</a:t>
            </a:r>
          </a:p>
        </p:txBody>
      </p:sp>
      <p:sp>
        <p:nvSpPr>
          <p:cNvPr id="20" name="Toelichting met afgeronde rechthoek 11"/>
          <p:cNvSpPr/>
          <p:nvPr/>
        </p:nvSpPr>
        <p:spPr>
          <a:xfrm>
            <a:off x="9707923" y="4693979"/>
            <a:ext cx="1917877" cy="1122462"/>
          </a:xfrm>
          <a:prstGeom prst="wedgeRoundRectCallout">
            <a:avLst>
              <a:gd name="adj1" fmla="val -21086"/>
              <a:gd name="adj2" fmla="val -69209"/>
              <a:gd name="adj3" fmla="val 16667"/>
            </a:avLst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/>
              <a:t>Ontbreken van Interesse? of ander probleem?</a:t>
            </a:r>
          </a:p>
        </p:txBody>
      </p:sp>
    </p:spTree>
    <p:extLst>
      <p:ext uri="{BB962C8B-B14F-4D97-AF65-F5344CB8AC3E}">
        <p14:creationId xmlns:p14="http://schemas.microsoft.com/office/powerpoint/2010/main" val="80575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  <p:bldP spid="4" grpId="0" animBg="1"/>
      <p:bldP spid="5" grpId="0" animBg="1"/>
      <p:bldP spid="12" grpId="0" animBg="1"/>
      <p:bldP spid="15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191840" y="30488"/>
            <a:ext cx="7489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u="sng" dirty="0">
                <a:solidFill>
                  <a:srgbClr val="FF0000"/>
                </a:solidFill>
              </a:rPr>
              <a:t>Vier indicatoren</a:t>
            </a:r>
            <a:endParaRPr lang="nl-NL" sz="3600" dirty="0">
              <a:solidFill>
                <a:srgbClr val="FF0000"/>
              </a:solidFill>
            </a:endParaRPr>
          </a:p>
        </p:txBody>
      </p:sp>
      <p:sp>
        <p:nvSpPr>
          <p:cNvPr id="2" name="Toelichting met afgeronde rechthoek 1"/>
          <p:cNvSpPr/>
          <p:nvPr/>
        </p:nvSpPr>
        <p:spPr>
          <a:xfrm>
            <a:off x="315931" y="1947240"/>
            <a:ext cx="3183723" cy="660594"/>
          </a:xfrm>
          <a:prstGeom prst="wedgeRoundRectCallout">
            <a:avLst>
              <a:gd name="adj1" fmla="val 34841"/>
              <a:gd name="adj2" fmla="val -11477"/>
              <a:gd name="adj3" fmla="val 16667"/>
            </a:avLst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/>
              <a:t>           leerdoelbeheersing                      </a:t>
            </a:r>
          </a:p>
        </p:txBody>
      </p:sp>
      <p:sp>
        <p:nvSpPr>
          <p:cNvPr id="4" name="Toelichting met afgeronde rechthoek 3"/>
          <p:cNvSpPr/>
          <p:nvPr/>
        </p:nvSpPr>
        <p:spPr>
          <a:xfrm>
            <a:off x="315931" y="1204742"/>
            <a:ext cx="3183723" cy="617278"/>
          </a:xfrm>
          <a:prstGeom prst="wedgeRoundRectCallout">
            <a:avLst>
              <a:gd name="adj1" fmla="val 32143"/>
              <a:gd name="adj2" fmla="val -9487"/>
              <a:gd name="adj3" fmla="val 16667"/>
            </a:avLst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/>
              <a:t>De opbrengsten van de groep </a:t>
            </a:r>
          </a:p>
          <a:p>
            <a:r>
              <a:rPr lang="nl-NL" dirty="0"/>
              <a:t>           vaardigheidsgroei</a:t>
            </a:r>
          </a:p>
        </p:txBody>
      </p:sp>
      <p:sp>
        <p:nvSpPr>
          <p:cNvPr id="9" name="Toelichting met afgeronde rechthoek 1"/>
          <p:cNvSpPr/>
          <p:nvPr/>
        </p:nvSpPr>
        <p:spPr>
          <a:xfrm>
            <a:off x="315931" y="4312579"/>
            <a:ext cx="3183723" cy="1035280"/>
          </a:xfrm>
          <a:prstGeom prst="wedgeRoundRectCallout">
            <a:avLst>
              <a:gd name="adj1" fmla="val 34841"/>
              <a:gd name="adj2" fmla="val -11477"/>
              <a:gd name="adj3" fmla="val 16667"/>
            </a:avLst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/>
              <a:t>De groep als geheel zakt qua betrokkenheid richting de onderzijde van de matrix                  </a:t>
            </a:r>
          </a:p>
        </p:txBody>
      </p:sp>
      <p:sp>
        <p:nvSpPr>
          <p:cNvPr id="13" name="Toelichting met afgeronde rechthoek 12"/>
          <p:cNvSpPr/>
          <p:nvPr/>
        </p:nvSpPr>
        <p:spPr>
          <a:xfrm>
            <a:off x="315931" y="3522817"/>
            <a:ext cx="3183723" cy="660594"/>
          </a:xfrm>
          <a:prstGeom prst="wedgeRoundRectCallout">
            <a:avLst>
              <a:gd name="adj1" fmla="val 34841"/>
              <a:gd name="adj2" fmla="val -11477"/>
              <a:gd name="adj3" fmla="val 16667"/>
            </a:avLst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/>
              <a:t>                 Evenwicht </a:t>
            </a:r>
          </a:p>
          <a:p>
            <a:r>
              <a:rPr lang="nl-NL" dirty="0"/>
              <a:t>   leerpijn                 leergemak </a:t>
            </a:r>
          </a:p>
        </p:txBody>
      </p:sp>
      <p:sp>
        <p:nvSpPr>
          <p:cNvPr id="3" name="PIJL-LINKS en -RECHTS 2"/>
          <p:cNvSpPr/>
          <p:nvPr/>
        </p:nvSpPr>
        <p:spPr>
          <a:xfrm>
            <a:off x="1515906" y="3915956"/>
            <a:ext cx="468086" cy="186595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PIJL-RECHTS 4"/>
          <p:cNvSpPr/>
          <p:nvPr/>
        </p:nvSpPr>
        <p:spPr>
          <a:xfrm>
            <a:off x="566058" y="1598892"/>
            <a:ext cx="381000" cy="18170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PIJL-RECHTS 14"/>
          <p:cNvSpPr/>
          <p:nvPr/>
        </p:nvSpPr>
        <p:spPr>
          <a:xfrm>
            <a:off x="558966" y="2202669"/>
            <a:ext cx="381000" cy="18170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oelichting met afgeronde rechthoek 15"/>
          <p:cNvSpPr/>
          <p:nvPr/>
        </p:nvSpPr>
        <p:spPr>
          <a:xfrm>
            <a:off x="315931" y="2733055"/>
            <a:ext cx="3183723" cy="660594"/>
          </a:xfrm>
          <a:prstGeom prst="wedgeRoundRectCallout">
            <a:avLst>
              <a:gd name="adj1" fmla="val 34841"/>
              <a:gd name="adj2" fmla="val -11477"/>
              <a:gd name="adj3" fmla="val 16667"/>
            </a:avLst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/>
              <a:t>           leerplezier                      </a:t>
            </a:r>
          </a:p>
        </p:txBody>
      </p:sp>
      <p:sp>
        <p:nvSpPr>
          <p:cNvPr id="17" name="PIJL-RECHTS 16"/>
          <p:cNvSpPr/>
          <p:nvPr/>
        </p:nvSpPr>
        <p:spPr>
          <a:xfrm>
            <a:off x="566058" y="2972501"/>
            <a:ext cx="381000" cy="18170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oelichting met afgeronde rechthoek 1"/>
          <p:cNvSpPr/>
          <p:nvPr/>
        </p:nvSpPr>
        <p:spPr>
          <a:xfrm>
            <a:off x="315931" y="5476924"/>
            <a:ext cx="3183723" cy="667664"/>
          </a:xfrm>
          <a:prstGeom prst="wedgeRoundRectCallout">
            <a:avLst>
              <a:gd name="adj1" fmla="val 34841"/>
              <a:gd name="adj2" fmla="val -11477"/>
              <a:gd name="adj3" fmla="val 16667"/>
            </a:avLst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/>
              <a:t>Wat betekent dit voor het aanbod…..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2689" y="1069830"/>
            <a:ext cx="7991475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38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9" grpId="0" animBg="1"/>
      <p:bldP spid="13" grpId="0" animBg="1"/>
      <p:bldP spid="3" grpId="0" animBg="1"/>
      <p:bldP spid="5" grpId="0" animBg="1"/>
      <p:bldP spid="15" grpId="0" animBg="1"/>
      <p:bldP spid="16" grpId="0" animBg="1"/>
      <p:bldP spid="17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816" y="546827"/>
            <a:ext cx="5629275" cy="6829425"/>
          </a:xfrm>
          <a:prstGeom prst="rect">
            <a:avLst/>
          </a:prstGeom>
        </p:spPr>
      </p:pic>
      <p:sp>
        <p:nvSpPr>
          <p:cNvPr id="10" name="Toelichting met afgeronde rechthoek 9"/>
          <p:cNvSpPr/>
          <p:nvPr/>
        </p:nvSpPr>
        <p:spPr>
          <a:xfrm>
            <a:off x="6542803" y="852652"/>
            <a:ext cx="4343399" cy="769911"/>
          </a:xfrm>
          <a:prstGeom prst="wedgeRoundRectCallout">
            <a:avLst>
              <a:gd name="adj1" fmla="val 1864"/>
              <a:gd name="adj2" fmla="val 24792"/>
              <a:gd name="adj3" fmla="val 16667"/>
            </a:avLst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/>
              <a:t>Per leergebied wordt automatisch een overzicht gemaakt</a:t>
            </a:r>
          </a:p>
        </p:txBody>
      </p:sp>
      <p:sp>
        <p:nvSpPr>
          <p:cNvPr id="11" name="Toelichting met afgeronde rechthoek 10"/>
          <p:cNvSpPr/>
          <p:nvPr/>
        </p:nvSpPr>
        <p:spPr>
          <a:xfrm>
            <a:off x="6542803" y="1781227"/>
            <a:ext cx="4343399" cy="720594"/>
          </a:xfrm>
          <a:prstGeom prst="wedgeRoundRectCallout">
            <a:avLst>
              <a:gd name="adj1" fmla="val -73160"/>
              <a:gd name="adj2" fmla="val 19273"/>
              <a:gd name="adj3" fmla="val 16667"/>
            </a:avLst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/>
              <a:t>De matrix met de aantallen geeft een ‘trekrichting’ aan</a:t>
            </a:r>
          </a:p>
        </p:txBody>
      </p:sp>
      <p:sp>
        <p:nvSpPr>
          <p:cNvPr id="20" name="Toelichting met afgeronde rechthoek 10"/>
          <p:cNvSpPr/>
          <p:nvPr/>
        </p:nvSpPr>
        <p:spPr>
          <a:xfrm>
            <a:off x="6542802" y="2669875"/>
            <a:ext cx="4343399" cy="1121342"/>
          </a:xfrm>
          <a:prstGeom prst="wedgeRoundRectCallout">
            <a:avLst>
              <a:gd name="adj1" fmla="val -109814"/>
              <a:gd name="adj2" fmla="val 94385"/>
              <a:gd name="adj3" fmla="val 16667"/>
            </a:avLst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/>
              <a:t>De woorden uit de LijV per leerling</a:t>
            </a:r>
          </a:p>
          <a:p>
            <a:endParaRPr lang="nl-NL" sz="800" dirty="0"/>
          </a:p>
          <a:p>
            <a:r>
              <a:rPr lang="nl-NL" dirty="0"/>
              <a:t>En soms een signaal  </a:t>
            </a:r>
          </a:p>
        </p:txBody>
      </p:sp>
      <p:sp>
        <p:nvSpPr>
          <p:cNvPr id="21" name="Toelichting met afgeronde rechthoek 10"/>
          <p:cNvSpPr/>
          <p:nvPr/>
        </p:nvSpPr>
        <p:spPr>
          <a:xfrm>
            <a:off x="6542804" y="4840798"/>
            <a:ext cx="4343399" cy="1172126"/>
          </a:xfrm>
          <a:prstGeom prst="wedgeRoundRectCallout">
            <a:avLst>
              <a:gd name="adj1" fmla="val -82534"/>
              <a:gd name="adj2" fmla="val 72102"/>
              <a:gd name="adj3" fmla="val 16667"/>
            </a:avLst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/>
              <a:t>3 x m: motivatie – makkie – moeilijk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inschatting leerkracht = zwarte lijn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Resultaat van de meting = blauwe vlak</a:t>
            </a:r>
          </a:p>
          <a:p>
            <a:endParaRPr lang="nl-NL" dirty="0"/>
          </a:p>
        </p:txBody>
      </p:sp>
      <p:sp>
        <p:nvSpPr>
          <p:cNvPr id="22" name="Toelichting met afgeronde rechthoek 10"/>
          <p:cNvSpPr/>
          <p:nvPr/>
        </p:nvSpPr>
        <p:spPr>
          <a:xfrm>
            <a:off x="6542803" y="3961540"/>
            <a:ext cx="4343399" cy="720594"/>
          </a:xfrm>
          <a:prstGeom prst="wedgeRoundRectCallout">
            <a:avLst>
              <a:gd name="adj1" fmla="val -83515"/>
              <a:gd name="adj2" fmla="val 74014"/>
              <a:gd name="adj3" fmla="val 16667"/>
            </a:avLst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/>
              <a:t>Het percentage ‘zone van betrokkenheid’ 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2191840" y="30488"/>
            <a:ext cx="7489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>
                <a:solidFill>
                  <a:srgbClr val="FF0000"/>
                </a:solidFill>
              </a:rPr>
              <a:t>Overzicht per vakgebied</a:t>
            </a:r>
          </a:p>
        </p:txBody>
      </p:sp>
      <p:pic>
        <p:nvPicPr>
          <p:cNvPr id="18" name="Afbeelding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4501" y="3230546"/>
            <a:ext cx="590828" cy="50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5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3127022" y="144788"/>
            <a:ext cx="7489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>
                <a:solidFill>
                  <a:srgbClr val="FF0000"/>
                </a:solidFill>
              </a:rPr>
              <a:t>Totaal overzicht</a:t>
            </a:r>
          </a:p>
        </p:txBody>
      </p:sp>
      <p:sp>
        <p:nvSpPr>
          <p:cNvPr id="4" name="Toelichting met afgeronde rechthoek 3"/>
          <p:cNvSpPr/>
          <p:nvPr/>
        </p:nvSpPr>
        <p:spPr>
          <a:xfrm>
            <a:off x="6002475" y="1708491"/>
            <a:ext cx="4343399" cy="720594"/>
          </a:xfrm>
          <a:prstGeom prst="wedgeRoundRectCallout">
            <a:avLst>
              <a:gd name="adj1" fmla="val -73160"/>
              <a:gd name="adj2" fmla="val 19273"/>
              <a:gd name="adj3" fmla="val 16667"/>
            </a:avLst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/>
              <a:t>Het totaal overzicht geeft snel inzicht in de groep en ook een individueel overzicht.</a:t>
            </a:r>
          </a:p>
        </p:txBody>
      </p:sp>
      <p:sp>
        <p:nvSpPr>
          <p:cNvPr id="6" name="Toelichting met afgeronde rechthoek 5"/>
          <p:cNvSpPr/>
          <p:nvPr/>
        </p:nvSpPr>
        <p:spPr>
          <a:xfrm>
            <a:off x="6002474" y="2647100"/>
            <a:ext cx="4343399" cy="1398714"/>
          </a:xfrm>
          <a:prstGeom prst="wedgeRoundRectCallout">
            <a:avLst>
              <a:gd name="adj1" fmla="val -18136"/>
              <a:gd name="adj2" fmla="val 155950"/>
              <a:gd name="adj3" fmla="val 16667"/>
            </a:avLst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/>
              <a:t>De kleuren (onderaan de pagina) wijzen op de mate van betrokkenheid en valkuilen.</a:t>
            </a:r>
          </a:p>
          <a:p>
            <a:r>
              <a:rPr lang="nl-NL" dirty="0"/>
              <a:t>Reden om, daar waar nodig, het gesprek met de leerling aan te gaan.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909" y="305232"/>
            <a:ext cx="4343400" cy="637222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5959" y="5582516"/>
            <a:ext cx="590550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66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2.3|1|5.1"/>
</p:tagLst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1511</TotalTime>
  <Words>548</Words>
  <Application>Microsoft Office PowerPoint</Application>
  <PresentationFormat>Breedbeeld</PresentationFormat>
  <Paragraphs>100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Maarten Klein</dc:creator>
  <cp:lastModifiedBy>Harrie Meinen</cp:lastModifiedBy>
  <cp:revision>146</cp:revision>
  <dcterms:created xsi:type="dcterms:W3CDTF">2017-08-02T18:10:00Z</dcterms:created>
  <dcterms:modified xsi:type="dcterms:W3CDTF">2026-06-08T12:11:37Z</dcterms:modified>
</cp:coreProperties>
</file>