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ags/tag1.xml" ContentType="application/vnd.openxmlformats-officedocument.presentationml.tags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81" r:id="rId2"/>
    <p:sldId id="288" r:id="rId3"/>
    <p:sldId id="289" r:id="rId4"/>
    <p:sldId id="269" r:id="rId5"/>
    <p:sldId id="270" r:id="rId6"/>
    <p:sldId id="290" r:id="rId7"/>
    <p:sldId id="291" r:id="rId8"/>
    <p:sldId id="286" r:id="rId9"/>
    <p:sldId id="287" r:id="rId10"/>
    <p:sldId id="292" r:id="rId11"/>
  </p:sldIdLst>
  <p:sldSz cx="9144000" cy="6858000" type="screen4x3"/>
  <p:notesSz cx="6858000" cy="9144000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66" y="52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nl-NL" altLang="nl-NL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nl-NL" altLang="nl-NL"/>
          </a:p>
        </p:txBody>
      </p:sp>
      <p:sp>
        <p:nvSpPr>
          <p:cNvPr id="3076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 smtClean="0"/>
              <a:t>Klik om de opmaakprofielen van de modeltekst te bewerken</a:t>
            </a:r>
          </a:p>
          <a:p>
            <a:pPr lvl="1"/>
            <a:r>
              <a:rPr lang="nl-NL" altLang="nl-NL" smtClean="0"/>
              <a:t>Tweede niveau</a:t>
            </a:r>
          </a:p>
          <a:p>
            <a:pPr lvl="2"/>
            <a:r>
              <a:rPr lang="nl-NL" altLang="nl-NL" smtClean="0"/>
              <a:t>Derde niveau</a:t>
            </a:r>
          </a:p>
          <a:p>
            <a:pPr lvl="3"/>
            <a:r>
              <a:rPr lang="nl-NL" altLang="nl-NL" smtClean="0"/>
              <a:t>Vierde niveau</a:t>
            </a:r>
          </a:p>
          <a:p>
            <a:pPr lvl="4"/>
            <a:r>
              <a:rPr lang="nl-NL" altLang="nl-NL" smtClean="0"/>
              <a:t>Vijfde niveau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nl-NL" altLang="nl-NL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3EB3462-917C-4AD5-A9C0-2E931FFE1ACE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30282296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87BBF63-C932-4431-B3BD-830F86DC2C58}" type="slidenum">
              <a:rPr lang="nl-NL" altLang="nl-NL"/>
              <a:pPr/>
              <a:t>1</a:t>
            </a:fld>
            <a:endParaRPr lang="nl-NL" altLang="nl-NL"/>
          </a:p>
        </p:txBody>
      </p:sp>
      <p:sp>
        <p:nvSpPr>
          <p:cNvPr id="6451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40069489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8379980-9CB1-4215-A9A8-C216BF16A3C5}" type="slidenum">
              <a:rPr lang="nl-NL" altLang="nl-NL"/>
              <a:pPr/>
              <a:t>2</a:t>
            </a:fld>
            <a:endParaRPr lang="nl-NL" altLang="nl-NL"/>
          </a:p>
        </p:txBody>
      </p:sp>
      <p:sp>
        <p:nvSpPr>
          <p:cNvPr id="7577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39337896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E91599A-581B-49D4-B3AC-F6FC43488A8E}" type="slidenum">
              <a:rPr lang="nl-NL" altLang="nl-NL"/>
              <a:pPr/>
              <a:t>3</a:t>
            </a:fld>
            <a:endParaRPr lang="nl-NL" altLang="nl-NL"/>
          </a:p>
        </p:txBody>
      </p:sp>
      <p:sp>
        <p:nvSpPr>
          <p:cNvPr id="717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346738166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5D3A1D7-B1DE-4BEB-BE29-88B5E7FBC275}" type="slidenum">
              <a:rPr lang="nl-NL" altLang="nl-NL"/>
              <a:pPr/>
              <a:t>4</a:t>
            </a:fld>
            <a:endParaRPr lang="nl-NL" altLang="nl-NL"/>
          </a:p>
        </p:txBody>
      </p:sp>
      <p:sp>
        <p:nvSpPr>
          <p:cNvPr id="3481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361117344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B8AC2AA-8A9A-496B-8E5D-861EFC81290A}" type="slidenum">
              <a:rPr lang="nl-NL" altLang="nl-NL"/>
              <a:pPr/>
              <a:t>5</a:t>
            </a:fld>
            <a:endParaRPr lang="nl-NL" altLang="nl-NL"/>
          </a:p>
        </p:txBody>
      </p:sp>
      <p:sp>
        <p:nvSpPr>
          <p:cNvPr id="3686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39656991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5CFCF8B-DC84-41B2-B2ED-F2927C36734B}" type="slidenum">
              <a:rPr lang="nl-NL" altLang="nl-NL"/>
              <a:pPr/>
              <a:t>6</a:t>
            </a:fld>
            <a:endParaRPr lang="nl-NL" altLang="nl-NL"/>
          </a:p>
        </p:txBody>
      </p:sp>
      <p:sp>
        <p:nvSpPr>
          <p:cNvPr id="5734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29801211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8328FB7-E4E7-4B51-A45D-EE91F70D749F}" type="slidenum">
              <a:rPr lang="nl-NL" altLang="nl-NL"/>
              <a:pPr/>
              <a:t>7</a:t>
            </a:fld>
            <a:endParaRPr lang="nl-NL" altLang="nl-NL"/>
          </a:p>
        </p:txBody>
      </p:sp>
      <p:sp>
        <p:nvSpPr>
          <p:cNvPr id="7782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372489468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A52C00A-E879-4EBF-B79F-41A7EA0DB695}" type="slidenum">
              <a:rPr lang="nl-NL" altLang="nl-NL"/>
              <a:pPr/>
              <a:t>8</a:t>
            </a:fld>
            <a:endParaRPr lang="nl-NL" altLang="nl-NL"/>
          </a:p>
        </p:txBody>
      </p:sp>
      <p:sp>
        <p:nvSpPr>
          <p:cNvPr id="7987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95658344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5FABC33-FE3A-497D-9C3B-398D22C286B0}" type="slidenum">
              <a:rPr lang="nl-NL" altLang="nl-NL"/>
              <a:pPr/>
              <a:t>10</a:t>
            </a:fld>
            <a:endParaRPr lang="nl-NL" altLang="nl-NL"/>
          </a:p>
        </p:txBody>
      </p:sp>
      <p:sp>
        <p:nvSpPr>
          <p:cNvPr id="6861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6256089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2F72E86-F53E-4A39-8E66-08FFC25F676C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35845137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2FC646-EDCA-4FD2-9597-F66B3A21E944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957443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DB0C0FC-11BA-4C9A-8CD8-84D51913718F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8416558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FB10E0E-D7A0-4A87-9B55-79397FC70F39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3565015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C6F60B4-B0F3-413E-9032-0A890752730A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8543252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276495F-2AB2-4EA3-A972-4A4BA26FA95B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6739044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5A48F8C-FBF8-4DE0-8002-55581BC15628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32312628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F8998C2-238E-47AD-9CA0-95961164EA25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746495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C8E3D81-A51E-4C2F-934B-BAD335FD8989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5183404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E33AECE-10C6-4C5E-98FB-5DA3F868CA6E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38547884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5917743-3DC0-49CF-A5A7-F31363AC71AE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32294973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 smtClean="0"/>
              <a:t>Klik om het opmaakprofiel te bewerken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 smtClean="0"/>
              <a:t>Klik om de opmaakprofielen van de modeltekst te bewerken</a:t>
            </a:r>
          </a:p>
          <a:p>
            <a:pPr lvl="1"/>
            <a:r>
              <a:rPr lang="nl-NL" altLang="nl-NL" smtClean="0"/>
              <a:t>Tweede niveau</a:t>
            </a:r>
          </a:p>
          <a:p>
            <a:pPr lvl="2"/>
            <a:r>
              <a:rPr lang="nl-NL" altLang="nl-NL" smtClean="0"/>
              <a:t>Derde niveau</a:t>
            </a:r>
          </a:p>
          <a:p>
            <a:pPr lvl="3"/>
            <a:r>
              <a:rPr lang="nl-NL" altLang="nl-NL" smtClean="0"/>
              <a:t>Vierde niveau</a:t>
            </a:r>
          </a:p>
          <a:p>
            <a:pPr lvl="4"/>
            <a:r>
              <a:rPr lang="nl-NL" altLang="nl-NL" smtClean="0"/>
              <a:t>Vijfde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nl-NL" altLang="nl-NL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nl-NL" altLang="nl-NL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56D3995B-0F59-4E72-BF60-13AFF1BF8409}" type="slidenum">
              <a:rPr lang="nl-NL" altLang="nl-NL"/>
              <a:pPr/>
              <a:t>‹nr.›</a:t>
            </a:fld>
            <a:endParaRPr lang="nl-NL" alt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260350"/>
            <a:ext cx="8713787" cy="6530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Afbeelding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56176" y="4221089"/>
            <a:ext cx="1944837" cy="1899076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758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327025"/>
            <a:ext cx="8713787" cy="6530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7594" name="WordArt 10"/>
          <p:cNvSpPr>
            <a:spLocks noChangeArrowheads="1" noChangeShapeType="1" noTextEdit="1"/>
          </p:cNvSpPr>
          <p:nvPr/>
        </p:nvSpPr>
        <p:spPr bwMode="auto">
          <a:xfrm>
            <a:off x="3492500" y="476250"/>
            <a:ext cx="4608513" cy="1081088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nl-NL" sz="3600" kern="10">
                <a:gradFill rotWithShape="0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Impact" panose="020B0806030902050204" pitchFamily="34" charset="0"/>
              </a:rPr>
              <a:t>veel succes!</a:t>
            </a:r>
          </a:p>
        </p:txBody>
      </p:sp>
      <p:pic>
        <p:nvPicPr>
          <p:cNvPr id="2" name="Afbeelding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56176" y="4221089"/>
            <a:ext cx="1944837" cy="18990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599506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75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75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758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675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675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59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5536" y="533747"/>
            <a:ext cx="8280920" cy="5631317"/>
          </a:xfrm>
          <a:prstGeom prst="rect">
            <a:avLst/>
          </a:prstGeom>
        </p:spPr>
      </p:pic>
      <p:sp>
        <p:nvSpPr>
          <p:cNvPr id="74758" name="AutoShape 6"/>
          <p:cNvSpPr>
            <a:spLocks noChangeArrowheads="1"/>
          </p:cNvSpPr>
          <p:nvPr/>
        </p:nvSpPr>
        <p:spPr bwMode="auto">
          <a:xfrm>
            <a:off x="3995738" y="549275"/>
            <a:ext cx="3529012" cy="863600"/>
          </a:xfrm>
          <a:prstGeom prst="wedgeRectCallout">
            <a:avLst>
              <a:gd name="adj1" fmla="val -88505"/>
              <a:gd name="adj2" fmla="val 4412"/>
            </a:avLst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/>
          <a:lstStyle/>
          <a:p>
            <a:r>
              <a:rPr lang="nl-NL" altLang="nl-NL" sz="1200"/>
              <a:t>Het programma opent met de mapjes ‘jaaropbrengsten’, ‘handleiding’ en ‘knoppenblad’</a:t>
            </a:r>
          </a:p>
          <a:p>
            <a:endParaRPr lang="nl-NL" altLang="nl-NL" sz="1200"/>
          </a:p>
          <a:p>
            <a:r>
              <a:rPr lang="nl-NL" altLang="nl-NL" sz="1200" b="1"/>
              <a:t>Klik op ‘knoppenblad’’</a:t>
            </a:r>
            <a:endParaRPr lang="nl-NL" altLang="nl-NL" b="1"/>
          </a:p>
        </p:txBody>
      </p:sp>
      <p:sp>
        <p:nvSpPr>
          <p:cNvPr id="74759" name="AutoShape 7"/>
          <p:cNvSpPr>
            <a:spLocks noChangeArrowheads="1"/>
          </p:cNvSpPr>
          <p:nvPr/>
        </p:nvSpPr>
        <p:spPr bwMode="auto">
          <a:xfrm>
            <a:off x="3995738" y="3573463"/>
            <a:ext cx="2663825" cy="576262"/>
          </a:xfrm>
          <a:prstGeom prst="wedgeRectCallout">
            <a:avLst>
              <a:gd name="adj1" fmla="val -141417"/>
              <a:gd name="adj2" fmla="val -211431"/>
            </a:avLst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/>
          <a:lstStyle/>
          <a:p>
            <a:r>
              <a:rPr lang="nl-NL" altLang="nl-NL" sz="1200"/>
              <a:t>Selecteer in het pulldown venster het beginjaar.</a:t>
            </a:r>
            <a:endParaRPr lang="nl-NL" altLang="nl-NL"/>
          </a:p>
        </p:txBody>
      </p:sp>
      <p:sp>
        <p:nvSpPr>
          <p:cNvPr id="74760" name="AutoShape 8"/>
          <p:cNvSpPr>
            <a:spLocks noChangeArrowheads="1"/>
          </p:cNvSpPr>
          <p:nvPr/>
        </p:nvSpPr>
        <p:spPr bwMode="auto">
          <a:xfrm>
            <a:off x="3995738" y="4292600"/>
            <a:ext cx="2663825" cy="863600"/>
          </a:xfrm>
          <a:prstGeom prst="wedgeRectCallout">
            <a:avLst>
              <a:gd name="adj1" fmla="val -116329"/>
              <a:gd name="adj2" fmla="val -177204"/>
            </a:avLst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/>
          <a:lstStyle/>
          <a:p>
            <a:r>
              <a:rPr lang="nl-NL" altLang="nl-NL" sz="1200"/>
              <a:t>Klik vervolgens op de knop ‘formulieren’ van het jaar waarvan u gegevens wilt invullen</a:t>
            </a:r>
          </a:p>
        </p:txBody>
      </p:sp>
      <p:pic>
        <p:nvPicPr>
          <p:cNvPr id="74761" name="Picture 9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188" y="404813"/>
            <a:ext cx="2146300" cy="1187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81479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47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47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47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xit" presetSubtype="1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16" dur="500"/>
                                        <p:tgtEl>
                                          <p:spTgt spid="747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7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9" presetID="18" presetClass="exit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20" dur="500"/>
                                        <p:tgtEl>
                                          <p:spTgt spid="747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7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3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47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47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8" presetClass="exit" presetSubtype="1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30" dur="500"/>
                                        <p:tgtEl>
                                          <p:spTgt spid="747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7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3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747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747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758" grpId="0" animBg="1"/>
      <p:bldP spid="74758" grpId="1" animBg="1"/>
      <p:bldP spid="74759" grpId="0" animBg="1"/>
      <p:bldP spid="74759" grpId="1" animBg="1"/>
      <p:bldP spid="7476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52475" y="442912"/>
            <a:ext cx="7639050" cy="5972175"/>
          </a:xfrm>
          <a:prstGeom prst="rect">
            <a:avLst/>
          </a:prstGeom>
        </p:spPr>
      </p:pic>
      <p:sp>
        <p:nvSpPr>
          <p:cNvPr id="6149" name="AutoShape 5"/>
          <p:cNvSpPr>
            <a:spLocks noChangeArrowheads="1"/>
          </p:cNvSpPr>
          <p:nvPr/>
        </p:nvSpPr>
        <p:spPr bwMode="auto">
          <a:xfrm>
            <a:off x="3779912" y="633015"/>
            <a:ext cx="2628900" cy="685800"/>
          </a:xfrm>
          <a:prstGeom prst="wedgeRectCallout">
            <a:avLst>
              <a:gd name="adj1" fmla="val -7314"/>
              <a:gd name="adj2" fmla="val 158069"/>
            </a:avLst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/>
          <a:lstStyle/>
          <a:p>
            <a:r>
              <a:rPr lang="nl-NL" altLang="nl-NL" sz="1200"/>
              <a:t>Het programma opent met dit blad.</a:t>
            </a:r>
          </a:p>
          <a:p>
            <a:r>
              <a:rPr lang="nl-NL" altLang="nl-NL" sz="1200"/>
              <a:t>Vul in deze balk de naam in van de school.</a:t>
            </a:r>
            <a:endParaRPr lang="nl-NL" altLang="nl-NL"/>
          </a:p>
        </p:txBody>
      </p:sp>
      <p:sp>
        <p:nvSpPr>
          <p:cNvPr id="6150" name="AutoShape 6"/>
          <p:cNvSpPr>
            <a:spLocks noChangeArrowheads="1"/>
          </p:cNvSpPr>
          <p:nvPr/>
        </p:nvSpPr>
        <p:spPr bwMode="auto">
          <a:xfrm>
            <a:off x="3779912" y="2880518"/>
            <a:ext cx="2628900" cy="800100"/>
          </a:xfrm>
          <a:prstGeom prst="wedgeRectCallout">
            <a:avLst>
              <a:gd name="adj1" fmla="val -73972"/>
              <a:gd name="adj2" fmla="val -92604"/>
            </a:avLst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/>
          <a:lstStyle/>
          <a:p>
            <a:r>
              <a:rPr lang="nl-NL" altLang="nl-NL" sz="1200"/>
              <a:t>Klik op het grijze pijltje en selecteer het begin van het schooljaar. </a:t>
            </a:r>
          </a:p>
          <a:p>
            <a:r>
              <a:rPr lang="nl-NL" altLang="nl-NL" sz="1200"/>
              <a:t>Het eind van het schooljaar komt automatisch in beeld.</a:t>
            </a:r>
            <a:endParaRPr lang="nl-NL" altLang="nl-NL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0293508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8" presetClass="exit" presetSubtype="1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12" dur="500"/>
                                        <p:tgtEl>
                                          <p:spTgt spid="61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8" presetClass="exit" presetSubtype="1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22" dur="500"/>
                                        <p:tgtEl>
                                          <p:spTgt spid="61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9" grpId="0" animBg="1"/>
      <p:bldP spid="6149" grpId="1" animBg="1"/>
      <p:bldP spid="6150" grpId="0" animBg="1"/>
      <p:bldP spid="6150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813" name="Picture 2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9725" y="476250"/>
            <a:ext cx="8624888" cy="5851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3814" name="Picture 2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913" y="434975"/>
            <a:ext cx="4454525" cy="55864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3797" name="AutoShape 5"/>
          <p:cNvSpPr>
            <a:spLocks noChangeArrowheads="1"/>
          </p:cNvSpPr>
          <p:nvPr/>
        </p:nvSpPr>
        <p:spPr bwMode="auto">
          <a:xfrm>
            <a:off x="3419475" y="260350"/>
            <a:ext cx="2628900" cy="685800"/>
          </a:xfrm>
          <a:prstGeom prst="wedgeRectCallout">
            <a:avLst>
              <a:gd name="adj1" fmla="val -149338"/>
              <a:gd name="adj2" fmla="val -9259"/>
            </a:avLst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/>
          <a:lstStyle/>
          <a:p>
            <a:r>
              <a:rPr lang="nl-NL" altLang="nl-NL" sz="1200"/>
              <a:t>Door op ‘opm.’  (opmerkingen) te klikken verschijnt een blad met verdere informatie.</a:t>
            </a:r>
            <a:endParaRPr lang="nl-NL" altLang="nl-NL"/>
          </a:p>
        </p:txBody>
      </p:sp>
      <p:sp>
        <p:nvSpPr>
          <p:cNvPr id="33798" name="AutoShape 6"/>
          <p:cNvSpPr>
            <a:spLocks noChangeArrowheads="1"/>
          </p:cNvSpPr>
          <p:nvPr/>
        </p:nvSpPr>
        <p:spPr bwMode="auto">
          <a:xfrm>
            <a:off x="3419475" y="1052513"/>
            <a:ext cx="2628900" cy="685800"/>
          </a:xfrm>
          <a:prstGeom prst="wedgeRectCallout">
            <a:avLst>
              <a:gd name="adj1" fmla="val -146981"/>
              <a:gd name="adj2" fmla="val -57407"/>
            </a:avLst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/>
          <a:lstStyle/>
          <a:p>
            <a:r>
              <a:rPr lang="nl-NL" altLang="nl-NL" sz="1200"/>
              <a:t>Klik op het vakje  ‘1</a:t>
            </a:r>
            <a:r>
              <a:rPr lang="nl-NL" altLang="nl-NL" sz="1200" baseline="30000"/>
              <a:t>e</a:t>
            </a:r>
            <a:r>
              <a:rPr lang="nl-NL" altLang="nl-NL" sz="1200"/>
              <a:t> afname’ en selecteer de toets waarvan u de gegevens in wilt voeren</a:t>
            </a:r>
            <a:endParaRPr lang="nl-NL" altLang="nl-NL"/>
          </a:p>
        </p:txBody>
      </p:sp>
      <p:sp>
        <p:nvSpPr>
          <p:cNvPr id="33800" name="AutoShape 8"/>
          <p:cNvSpPr>
            <a:spLocks noChangeArrowheads="1"/>
          </p:cNvSpPr>
          <p:nvPr/>
        </p:nvSpPr>
        <p:spPr bwMode="auto">
          <a:xfrm>
            <a:off x="3419475" y="1844675"/>
            <a:ext cx="2628900" cy="685800"/>
          </a:xfrm>
          <a:prstGeom prst="wedgeRectCallout">
            <a:avLst>
              <a:gd name="adj1" fmla="val -105074"/>
              <a:gd name="adj2" fmla="val 364815"/>
            </a:avLst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/>
          <a:lstStyle/>
          <a:p>
            <a:r>
              <a:rPr lang="nl-NL" altLang="nl-NL" sz="1200"/>
              <a:t>In het vakje onder IV-V verschijnt het totale percentage onvoldoendes.</a:t>
            </a:r>
            <a:endParaRPr lang="nl-NL" altLang="nl-NL"/>
          </a:p>
        </p:txBody>
      </p:sp>
      <p:sp>
        <p:nvSpPr>
          <p:cNvPr id="33801" name="AutoShape 9"/>
          <p:cNvSpPr>
            <a:spLocks noChangeArrowheads="1"/>
          </p:cNvSpPr>
          <p:nvPr/>
        </p:nvSpPr>
        <p:spPr bwMode="auto">
          <a:xfrm>
            <a:off x="3419475" y="2636838"/>
            <a:ext cx="2628900" cy="685800"/>
          </a:xfrm>
          <a:prstGeom prst="wedgeRectCallout">
            <a:avLst>
              <a:gd name="adj1" fmla="val -132366"/>
              <a:gd name="adj2" fmla="val 261574"/>
            </a:avLst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/>
          <a:lstStyle/>
          <a:p>
            <a:r>
              <a:rPr lang="nl-NL" altLang="nl-NL" sz="1200"/>
              <a:t>In het vakje onder I-II-III ziet u het percentage voldoendes.</a:t>
            </a:r>
            <a:endParaRPr lang="nl-NL" altLang="nl-NL"/>
          </a:p>
        </p:txBody>
      </p:sp>
      <p:sp>
        <p:nvSpPr>
          <p:cNvPr id="33802" name="AutoShape 10"/>
          <p:cNvSpPr>
            <a:spLocks noChangeArrowheads="1"/>
          </p:cNvSpPr>
          <p:nvPr/>
        </p:nvSpPr>
        <p:spPr bwMode="auto">
          <a:xfrm>
            <a:off x="3419475" y="3429000"/>
            <a:ext cx="2628900" cy="800100"/>
          </a:xfrm>
          <a:prstGeom prst="wedgeRectCallout">
            <a:avLst>
              <a:gd name="adj1" fmla="val 93477"/>
              <a:gd name="adj2" fmla="val 128769"/>
            </a:avLst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/>
          <a:lstStyle/>
          <a:p>
            <a:r>
              <a:rPr lang="nl-NL" altLang="nl-NL" sz="1200"/>
              <a:t>De zwarte kadertjes laten de Cito percentages zien: </a:t>
            </a:r>
          </a:p>
          <a:p>
            <a:r>
              <a:rPr lang="nl-NL" altLang="nl-NL" sz="1200"/>
              <a:t>I – 20%, II – 20%, III – 20%, </a:t>
            </a:r>
          </a:p>
          <a:p>
            <a:r>
              <a:rPr lang="nl-NL" altLang="nl-NL" sz="1200"/>
              <a:t>IV – 20%, V – 20 % </a:t>
            </a:r>
            <a:endParaRPr lang="nl-NL" altLang="nl-NL"/>
          </a:p>
        </p:txBody>
      </p:sp>
      <p:sp>
        <p:nvSpPr>
          <p:cNvPr id="33803" name="AutoShape 11"/>
          <p:cNvSpPr>
            <a:spLocks noChangeArrowheads="1"/>
          </p:cNvSpPr>
          <p:nvPr/>
        </p:nvSpPr>
        <p:spPr bwMode="auto">
          <a:xfrm>
            <a:off x="3419475" y="4365625"/>
            <a:ext cx="2628900" cy="685800"/>
          </a:xfrm>
          <a:prstGeom prst="wedgeRectCallout">
            <a:avLst>
              <a:gd name="adj1" fmla="val -152236"/>
              <a:gd name="adj2" fmla="val -103009"/>
            </a:avLst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/>
          <a:lstStyle/>
          <a:p>
            <a:r>
              <a:rPr lang="nl-NL" altLang="nl-NL" sz="1200"/>
              <a:t>Een opbrengst van 75% betekent 75% voldoende en 25% onvoldoende. </a:t>
            </a:r>
            <a:endParaRPr lang="nl-NL" altLang="nl-NL"/>
          </a:p>
        </p:txBody>
      </p:sp>
      <p:sp>
        <p:nvSpPr>
          <p:cNvPr id="33804" name="AutoShape 12"/>
          <p:cNvSpPr>
            <a:spLocks noChangeArrowheads="1"/>
          </p:cNvSpPr>
          <p:nvPr/>
        </p:nvSpPr>
        <p:spPr bwMode="auto">
          <a:xfrm>
            <a:off x="3492500" y="5157788"/>
            <a:ext cx="2628900" cy="800100"/>
          </a:xfrm>
          <a:prstGeom prst="wedgeRectCallout">
            <a:avLst>
              <a:gd name="adj1" fmla="val -100727"/>
              <a:gd name="adj2" fmla="val -32736"/>
            </a:avLst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/>
          <a:lstStyle/>
          <a:p>
            <a:r>
              <a:rPr lang="nl-NL" altLang="nl-NL" sz="1200"/>
              <a:t>In de vakjes onder I,II,III,IV,V kunt u scores invullen. Grafieken en opbrengsten verschijnen automatisch.</a:t>
            </a:r>
            <a:endParaRPr lang="nl-NL" altLang="nl-NL"/>
          </a:p>
        </p:txBody>
      </p:sp>
      <p:sp>
        <p:nvSpPr>
          <p:cNvPr id="33811" name="AutoShape 19"/>
          <p:cNvSpPr>
            <a:spLocks noChangeArrowheads="1"/>
          </p:cNvSpPr>
          <p:nvPr/>
        </p:nvSpPr>
        <p:spPr bwMode="auto">
          <a:xfrm>
            <a:off x="3492500" y="6057900"/>
            <a:ext cx="2628900" cy="611188"/>
          </a:xfrm>
          <a:prstGeom prst="wedgeRectCallout">
            <a:avLst>
              <a:gd name="adj1" fmla="val 126690"/>
              <a:gd name="adj2" fmla="val -20389"/>
            </a:avLst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/>
          <a:lstStyle/>
          <a:p>
            <a:r>
              <a:rPr lang="nl-NL" altLang="nl-NL" sz="1200"/>
              <a:t>Dit is het blad van groep 4B. Klik op ‘totaal groep 4’ en u ziet het overzicht van alle groepen 4 </a:t>
            </a:r>
          </a:p>
        </p:txBody>
      </p:sp>
      <p:pic>
        <p:nvPicPr>
          <p:cNvPr id="33815" name="Picture 2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713" y="938213"/>
            <a:ext cx="631825" cy="6905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37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37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37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37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38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7" dur="500"/>
                                        <p:tgtEl>
                                          <p:spTgt spid="337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7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38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1000"/>
                                        <p:tgtEl>
                                          <p:spTgt spid="338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38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9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37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37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37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37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38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2" dur="500"/>
                                        <p:tgtEl>
                                          <p:spTgt spid="337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7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5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1000"/>
                                        <p:tgtEl>
                                          <p:spTgt spid="338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38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49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38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38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38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38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8" dur="500"/>
                                        <p:tgtEl>
                                          <p:spTgt spid="3380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8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1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38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38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38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338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70" dur="500"/>
                                        <p:tgtEl>
                                          <p:spTgt spid="3380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8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73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338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338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338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338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82" dur="500"/>
                                        <p:tgtEl>
                                          <p:spTgt spid="3380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8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5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338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338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338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338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94" dur="500"/>
                                        <p:tgtEl>
                                          <p:spTgt spid="338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8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7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338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338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338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338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18" presetClass="exit" presetSubtype="1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106" dur="500"/>
                                        <p:tgtEl>
                                          <p:spTgt spid="3380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9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338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338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338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338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7" grpId="0" animBg="1"/>
      <p:bldP spid="33797" grpId="1" animBg="1"/>
      <p:bldP spid="33798" grpId="0" animBg="1"/>
      <p:bldP spid="33798" grpId="1" animBg="1"/>
      <p:bldP spid="33800" grpId="0" animBg="1"/>
      <p:bldP spid="33800" grpId="1" animBg="1"/>
      <p:bldP spid="33801" grpId="0" animBg="1"/>
      <p:bldP spid="33801" grpId="1" animBg="1"/>
      <p:bldP spid="33802" grpId="0" animBg="1"/>
      <p:bldP spid="33802" grpId="1" animBg="1"/>
      <p:bldP spid="33803" grpId="0" animBg="1"/>
      <p:bldP spid="33803" grpId="1" animBg="1"/>
      <p:bldP spid="33804" grpId="0" animBg="1"/>
      <p:bldP spid="33804" grpId="1" animBg="1"/>
      <p:bldP spid="3381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849" name="Picture 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1252538"/>
            <a:ext cx="8569325" cy="46974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5845" name="AutoShape 5"/>
          <p:cNvSpPr>
            <a:spLocks noChangeArrowheads="1"/>
          </p:cNvSpPr>
          <p:nvPr/>
        </p:nvSpPr>
        <p:spPr bwMode="auto">
          <a:xfrm>
            <a:off x="4067175" y="1981200"/>
            <a:ext cx="2628900" cy="800100"/>
          </a:xfrm>
          <a:prstGeom prst="wedgeRectCallout">
            <a:avLst>
              <a:gd name="adj1" fmla="val -18417"/>
              <a:gd name="adj2" fmla="val 336111"/>
            </a:avLst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/>
          <a:lstStyle/>
          <a:p>
            <a:r>
              <a:rPr lang="nl-NL" altLang="nl-NL" sz="1200"/>
              <a:t>Een voorbeeld van een totaal overzicht van de groepen 3 t/m 8 (in dit geval technisch lezen).</a:t>
            </a:r>
            <a:endParaRPr lang="nl-NL" altLang="nl-NL"/>
          </a:p>
        </p:txBody>
      </p:sp>
      <p:sp>
        <p:nvSpPr>
          <p:cNvPr id="35846" name="AutoShape 6"/>
          <p:cNvSpPr>
            <a:spLocks noChangeArrowheads="1"/>
          </p:cNvSpPr>
          <p:nvPr/>
        </p:nvSpPr>
        <p:spPr bwMode="auto">
          <a:xfrm>
            <a:off x="3995738" y="6021388"/>
            <a:ext cx="2628900" cy="571500"/>
          </a:xfrm>
          <a:prstGeom prst="wedgeRectCallout">
            <a:avLst>
              <a:gd name="adj1" fmla="val 66847"/>
              <a:gd name="adj2" fmla="val -111667"/>
            </a:avLst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/>
          <a:lstStyle/>
          <a:p>
            <a:r>
              <a:rPr lang="nl-NL" altLang="nl-NL" sz="1200"/>
              <a:t>Onderaan het blad de opbrengsten. Let ook op het gemiddelde.</a:t>
            </a:r>
            <a:endParaRPr lang="nl-NL" altLang="nl-NL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58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58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9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12" dur="1000"/>
                                        <p:tgtEl>
                                          <p:spTgt spid="358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/>
                                        <p:tgtEl>
                                          <p:spTgt spid="358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4" dur="1000"/>
                                        <p:tgtEl>
                                          <p:spTgt spid="358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5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58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58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5" grpId="0" animBg="1"/>
      <p:bldP spid="35845" grpId="1" animBg="1"/>
      <p:bldP spid="3584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9512" y="2398699"/>
            <a:ext cx="8648700" cy="3409950"/>
          </a:xfrm>
          <a:prstGeom prst="rect">
            <a:avLst/>
          </a:prstGeom>
        </p:spPr>
      </p:pic>
      <p:sp>
        <p:nvSpPr>
          <p:cNvPr id="56325" name="AutoShape 5"/>
          <p:cNvSpPr>
            <a:spLocks noChangeArrowheads="1"/>
          </p:cNvSpPr>
          <p:nvPr/>
        </p:nvSpPr>
        <p:spPr bwMode="auto">
          <a:xfrm>
            <a:off x="4427538" y="1449360"/>
            <a:ext cx="2628900" cy="914400"/>
          </a:xfrm>
          <a:prstGeom prst="wedgeRectCallout">
            <a:avLst>
              <a:gd name="adj1" fmla="val -71564"/>
              <a:gd name="adj2" fmla="val 62655"/>
            </a:avLst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/>
          <a:lstStyle/>
          <a:p>
            <a:r>
              <a:rPr lang="nl-NL" altLang="nl-NL" sz="1200"/>
              <a:t>Op het blad ‘samenvatting en conclusies’ verschijnen onderdelen die extra aandacht nodig hebben automatisch.</a:t>
            </a:r>
            <a:endParaRPr lang="nl-NL" altLang="nl-NL"/>
          </a:p>
        </p:txBody>
      </p:sp>
      <p:sp>
        <p:nvSpPr>
          <p:cNvPr id="56326" name="AutoShape 6"/>
          <p:cNvSpPr>
            <a:spLocks noChangeArrowheads="1"/>
          </p:cNvSpPr>
          <p:nvPr/>
        </p:nvSpPr>
        <p:spPr bwMode="auto">
          <a:xfrm>
            <a:off x="4427538" y="2564904"/>
            <a:ext cx="2628900" cy="685800"/>
          </a:xfrm>
          <a:prstGeom prst="wedgeRectCallout">
            <a:avLst>
              <a:gd name="adj1" fmla="val -17208"/>
              <a:gd name="adj2" fmla="val 135185"/>
            </a:avLst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/>
          <a:lstStyle/>
          <a:p>
            <a:r>
              <a:rPr lang="nl-NL" altLang="nl-NL" sz="1200"/>
              <a:t>In de omkaderde vakken kunt u uw opmerkingen noteren.</a:t>
            </a:r>
            <a:endParaRPr lang="nl-NL" altLang="nl-NL"/>
          </a:p>
        </p:txBody>
      </p:sp>
      <p:sp>
        <p:nvSpPr>
          <p:cNvPr id="56328" name="AutoShape 8"/>
          <p:cNvSpPr>
            <a:spLocks noChangeArrowheads="1"/>
          </p:cNvSpPr>
          <p:nvPr/>
        </p:nvSpPr>
        <p:spPr bwMode="auto">
          <a:xfrm>
            <a:off x="4427538" y="4797152"/>
            <a:ext cx="2628900" cy="685800"/>
          </a:xfrm>
          <a:prstGeom prst="wedgeRectCallout">
            <a:avLst>
              <a:gd name="adj1" fmla="val -68505"/>
              <a:gd name="adj2" fmla="val -121111"/>
            </a:avLst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/>
          <a:lstStyle/>
          <a:p>
            <a:r>
              <a:rPr lang="nl-NL" altLang="nl-NL" sz="1200"/>
              <a:t>Tenslotte kunt u in het vak ‘conclusies’ uw beleid voor de komende periode noteren.</a:t>
            </a:r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88289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63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63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2" dur="500"/>
                                        <p:tgtEl>
                                          <p:spTgt spid="563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63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63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5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22" dur="500"/>
                                        <p:tgtEl>
                                          <p:spTgt spid="563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63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63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5" grpId="0" animBg="1"/>
      <p:bldP spid="56325" grpId="1" animBg="1"/>
      <p:bldP spid="56326" grpId="0" animBg="1"/>
      <p:bldP spid="56326" grpId="1" animBg="1"/>
      <p:bldP spid="5632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Afbeelding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5536" y="533747"/>
            <a:ext cx="8280920" cy="5631317"/>
          </a:xfrm>
          <a:prstGeom prst="rect">
            <a:avLst/>
          </a:prstGeom>
        </p:spPr>
      </p:pic>
      <p:sp>
        <p:nvSpPr>
          <p:cNvPr id="76805" name="AutoShape 5"/>
          <p:cNvSpPr>
            <a:spLocks noChangeArrowheads="1"/>
          </p:cNvSpPr>
          <p:nvPr/>
        </p:nvSpPr>
        <p:spPr bwMode="auto">
          <a:xfrm>
            <a:off x="5148263" y="2420938"/>
            <a:ext cx="2628900" cy="685800"/>
          </a:xfrm>
          <a:prstGeom prst="wedgeRectCallout">
            <a:avLst>
              <a:gd name="adj1" fmla="val -48731"/>
              <a:gd name="adj2" fmla="val 151852"/>
            </a:avLst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/>
          <a:lstStyle/>
          <a:p>
            <a:r>
              <a:rPr lang="nl-NL" altLang="nl-NL" sz="1200"/>
              <a:t>Klik op de knop ‘trendanalyse’ en u krijgt een totaal overzicht van de ingevulde formulieren</a:t>
            </a:r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1055649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68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68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80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8856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5588" y="592138"/>
            <a:ext cx="5427662" cy="5645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8853" name="AutoShape 5"/>
          <p:cNvSpPr>
            <a:spLocks noChangeArrowheads="1"/>
          </p:cNvSpPr>
          <p:nvPr/>
        </p:nvSpPr>
        <p:spPr bwMode="auto">
          <a:xfrm>
            <a:off x="5580063" y="1989138"/>
            <a:ext cx="2879725" cy="936625"/>
          </a:xfrm>
          <a:prstGeom prst="wedgeRectCallout">
            <a:avLst>
              <a:gd name="adj1" fmla="val -81148"/>
              <a:gd name="adj2" fmla="val -58981"/>
            </a:avLst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/>
          <a:lstStyle/>
          <a:p>
            <a:r>
              <a:rPr lang="nl-NL" altLang="nl-NL" sz="1200"/>
              <a:t>Zijn de formulieren van drie jaren ingevuld dan krijgt u een goed beeld van de voldoende scores (I-II-III scores) van de afgelopen jaren.</a:t>
            </a:r>
            <a:endParaRPr lang="nl-NL" altLang="nl-NL"/>
          </a:p>
        </p:txBody>
      </p:sp>
      <p:sp>
        <p:nvSpPr>
          <p:cNvPr id="78854" name="AutoShape 6"/>
          <p:cNvSpPr>
            <a:spLocks noChangeArrowheads="1"/>
          </p:cNvSpPr>
          <p:nvPr/>
        </p:nvSpPr>
        <p:spPr bwMode="auto">
          <a:xfrm>
            <a:off x="5580063" y="3213100"/>
            <a:ext cx="2879725" cy="576263"/>
          </a:xfrm>
          <a:prstGeom prst="wedgeRectCallout">
            <a:avLst>
              <a:gd name="adj1" fmla="val -11630"/>
              <a:gd name="adj2" fmla="val 153306"/>
            </a:avLst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/>
          <a:lstStyle/>
          <a:p>
            <a:r>
              <a:rPr lang="nl-NL" altLang="nl-NL" sz="1200"/>
              <a:t>Gemiddelde scores van de afgelopen jaren komen hier ook in beeld.</a:t>
            </a:r>
          </a:p>
        </p:txBody>
      </p:sp>
      <p:sp>
        <p:nvSpPr>
          <p:cNvPr id="78855" name="AutoShape 7"/>
          <p:cNvSpPr>
            <a:spLocks noChangeArrowheads="1"/>
          </p:cNvSpPr>
          <p:nvPr/>
        </p:nvSpPr>
        <p:spPr bwMode="auto">
          <a:xfrm>
            <a:off x="5651500" y="4508500"/>
            <a:ext cx="2808288" cy="576263"/>
          </a:xfrm>
          <a:prstGeom prst="wedgeRectCallout">
            <a:avLst>
              <a:gd name="adj1" fmla="val -108338"/>
              <a:gd name="adj2" fmla="val 104819"/>
            </a:avLst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/>
          <a:lstStyle/>
          <a:p>
            <a:r>
              <a:rPr lang="nl-NL" altLang="nl-NL" sz="1200"/>
              <a:t>De opbrengsten kunnen het beleid voor de komende jaren mede bepalen.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88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88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8" presetClass="exit" presetSubtype="1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12" dur="500"/>
                                        <p:tgtEl>
                                          <p:spTgt spid="788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8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88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88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8" presetClass="exit" presetSubtype="1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22" dur="500"/>
                                        <p:tgtEl>
                                          <p:spTgt spid="788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8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88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88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853" grpId="0" animBg="1"/>
      <p:bldP spid="78853" grpId="1" animBg="1"/>
      <p:bldP spid="78854" grpId="0" animBg="1"/>
      <p:bldP spid="78854" grpId="1" animBg="1"/>
      <p:bldP spid="7885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0902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850" y="476250"/>
            <a:ext cx="8751888" cy="381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0901" name="AutoShape 5"/>
          <p:cNvSpPr>
            <a:spLocks noChangeArrowheads="1"/>
          </p:cNvSpPr>
          <p:nvPr/>
        </p:nvSpPr>
        <p:spPr bwMode="auto">
          <a:xfrm>
            <a:off x="5508625" y="5156200"/>
            <a:ext cx="2879725" cy="936625"/>
          </a:xfrm>
          <a:prstGeom prst="wedgeRectCallout">
            <a:avLst>
              <a:gd name="adj1" fmla="val -22218"/>
              <a:gd name="adj2" fmla="val -163898"/>
            </a:avLst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/>
          <a:lstStyle/>
          <a:p>
            <a:r>
              <a:rPr lang="nl-NL" altLang="nl-NL" sz="1200"/>
              <a:t>De gemiddelde score komt ook nog eens in een grafiek in beeld.</a:t>
            </a:r>
          </a:p>
          <a:p>
            <a:r>
              <a:rPr lang="nl-NL" altLang="nl-NL" sz="1200"/>
              <a:t>U ziet de gemiddelde score van niveau I-II-III-IV-V</a:t>
            </a:r>
            <a:endParaRPr lang="nl-NL" altLang="nl-NL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09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09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8" presetClass="exit" presetSubtype="1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12" dur="500"/>
                                        <p:tgtEl>
                                          <p:spTgt spid="8090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9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901" grpId="0" animBg="1"/>
      <p:bldP spid="80901" grpId="1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9|1|0.8|0.9|0.7|0.7|0.7|0.7"/>
</p:tagLst>
</file>

<file path=ppt/theme/theme1.xml><?xml version="1.0" encoding="utf-8"?>
<a:theme xmlns:a="http://schemas.openxmlformats.org/drawingml/2006/main" name="Standaardontwerp">
  <a:themeElements>
    <a:clrScheme name="Standaardontwerp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ardontwerp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Standaardontwerp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Kantoorth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467</TotalTime>
  <Words>402</Words>
  <Application>Microsoft Office PowerPoint</Application>
  <PresentationFormat>Diavoorstelling (4:3)</PresentationFormat>
  <Paragraphs>40</Paragraphs>
  <Slides>10</Slides>
  <Notes>9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10</vt:i4>
      </vt:variant>
    </vt:vector>
  </HeadingPairs>
  <TitlesOfParts>
    <vt:vector size="13" baseType="lpstr">
      <vt:lpstr>Arial</vt:lpstr>
      <vt:lpstr>Comic Sans MS</vt:lpstr>
      <vt:lpstr>Standaardontwerp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Company>Thuis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School</dc:creator>
  <cp:lastModifiedBy>Maarten Klein</cp:lastModifiedBy>
  <cp:revision>29</cp:revision>
  <dcterms:created xsi:type="dcterms:W3CDTF">2008-01-01T20:34:33Z</dcterms:created>
  <dcterms:modified xsi:type="dcterms:W3CDTF">2018-10-23T19:07:16Z</dcterms:modified>
</cp:coreProperties>
</file>