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88" r:id="rId3"/>
    <p:sldId id="289" r:id="rId4"/>
    <p:sldId id="269" r:id="rId5"/>
    <p:sldId id="270" r:id="rId6"/>
    <p:sldId id="290" r:id="rId7"/>
    <p:sldId id="291" r:id="rId8"/>
    <p:sldId id="286" r:id="rId9"/>
    <p:sldId id="287" r:id="rId10"/>
    <p:sldId id="292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EB3462-917C-4AD5-A9C0-2E931FFE1AC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2822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BBF63-C932-4431-B3BD-830F86DC2C58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6948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79980-9CB1-4215-A9A8-C216BF16A3C5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3789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1599A-581B-49D4-B3AC-F6FC43488A8E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6738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D3A1D7-B1DE-4BEB-BE29-88B5E7FBC275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11173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AC2AA-8A9A-496B-8E5D-861EFC81290A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6569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FCF8B-DC84-41B2-B2ED-F2927C36734B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98012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28FB7-E4E7-4B51-A45D-EE91F70D749F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24894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2C00A-E879-4EBF-B79F-41A7EA0DB695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6583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ABC33-FE3A-497D-9C3B-398D22C286B0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560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72E86-F53E-4A39-8E66-08FFC25F676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8451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FC646-EDCA-4FD2-9597-F66B3A21E94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74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0C0FC-11BA-4C9A-8CD8-84D51913718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165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10E0E-D7A0-4A87-9B55-79397FC70F3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501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F60B4-B0F3-413E-9032-0A890752730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432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6495F-2AB2-4EA3-A972-4A4BA26FA95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390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8F8C-FBF8-4DE0-8002-55581BC1562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126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998C2-238E-47AD-9CA0-95961164EA2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64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E3D81-A51E-4C2F-934B-BAD335FD898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1834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3AECE-10C6-4C5E-98FB-5DA3F868CA6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478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17743-3DC0-49CF-A5A7-F31363AC71A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949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D3995B-0F59-4E72-BF60-13AFF1BF8409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13787" cy="653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4221089"/>
            <a:ext cx="1944837" cy="18990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7025"/>
            <a:ext cx="8713787" cy="653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4" name="WordArt 10"/>
          <p:cNvSpPr>
            <a:spLocks noChangeArrowheads="1" noChangeShapeType="1" noTextEdit="1"/>
          </p:cNvSpPr>
          <p:nvPr/>
        </p:nvSpPr>
        <p:spPr bwMode="auto">
          <a:xfrm>
            <a:off x="3492500" y="476250"/>
            <a:ext cx="4608513" cy="1081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veel succes!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4221089"/>
            <a:ext cx="1944837" cy="189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95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533747"/>
            <a:ext cx="8280920" cy="5631317"/>
          </a:xfrm>
          <a:prstGeom prst="rect">
            <a:avLst/>
          </a:prstGeom>
        </p:spPr>
      </p:pic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3995738" y="549275"/>
            <a:ext cx="3529012" cy="863600"/>
          </a:xfrm>
          <a:prstGeom prst="wedgeRectCallout">
            <a:avLst>
              <a:gd name="adj1" fmla="val -88505"/>
              <a:gd name="adj2" fmla="val 441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Het programma opent met de mapjes ‘jaaropbrengsten’, ‘handleiding’ en ‘knoppenblad’</a:t>
            </a:r>
          </a:p>
          <a:p>
            <a:endParaRPr lang="nl-NL" altLang="nl-NL" sz="1200"/>
          </a:p>
          <a:p>
            <a:r>
              <a:rPr lang="nl-NL" altLang="nl-NL" sz="1200" b="1"/>
              <a:t>Klik op ‘knoppenblad’’</a:t>
            </a:r>
            <a:endParaRPr lang="nl-NL" altLang="nl-NL" b="1"/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3995738" y="3573463"/>
            <a:ext cx="2663825" cy="576262"/>
          </a:xfrm>
          <a:prstGeom prst="wedgeRectCallout">
            <a:avLst>
              <a:gd name="adj1" fmla="val -141417"/>
              <a:gd name="adj2" fmla="val -21143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Selecteer in het pulldown venster het beginjaar.</a:t>
            </a:r>
            <a:endParaRPr lang="nl-NL" altLang="nl-NL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3995738" y="4292600"/>
            <a:ext cx="2663825" cy="863600"/>
          </a:xfrm>
          <a:prstGeom prst="wedgeRectCallout">
            <a:avLst>
              <a:gd name="adj1" fmla="val -116329"/>
              <a:gd name="adj2" fmla="val -17720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Klik vervolgens op de knop ‘formulieren’ van het jaar waarvan u gegevens wilt invullen</a:t>
            </a:r>
          </a:p>
        </p:txBody>
      </p:sp>
      <p:pic>
        <p:nvPicPr>
          <p:cNvPr id="7476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2146300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4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0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  <p:bldP spid="74758" grpId="1" animBg="1"/>
      <p:bldP spid="74759" grpId="0" animBg="1"/>
      <p:bldP spid="74759" grpId="1" animBg="1"/>
      <p:bldP spid="747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75" y="442912"/>
            <a:ext cx="7639050" cy="5972175"/>
          </a:xfrm>
          <a:prstGeom prst="rect">
            <a:avLst/>
          </a:prstGeom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779912" y="633015"/>
            <a:ext cx="2628900" cy="685800"/>
          </a:xfrm>
          <a:prstGeom prst="wedgeRectCallout">
            <a:avLst>
              <a:gd name="adj1" fmla="val -7314"/>
              <a:gd name="adj2" fmla="val 15806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Het programma opent met dit blad.</a:t>
            </a:r>
          </a:p>
          <a:p>
            <a:r>
              <a:rPr lang="nl-NL" altLang="nl-NL" sz="1200"/>
              <a:t>Vul in deze balk de naam in van de school.</a:t>
            </a:r>
            <a:endParaRPr lang="nl-NL" altLang="nl-NL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779912" y="2880518"/>
            <a:ext cx="2628900" cy="800100"/>
          </a:xfrm>
          <a:prstGeom prst="wedgeRectCallout">
            <a:avLst>
              <a:gd name="adj1" fmla="val -73972"/>
              <a:gd name="adj2" fmla="val -9260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Klik op het grijze pijltje en selecteer het begin van het schooljaar. </a:t>
            </a:r>
          </a:p>
          <a:p>
            <a:r>
              <a:rPr lang="nl-NL" altLang="nl-NL" sz="1200"/>
              <a:t>Het eind van het schooljaar komt automatisch in beeld.</a:t>
            </a:r>
            <a:endParaRPr lang="nl-NL" alt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935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49" grpId="1" animBg="1"/>
      <p:bldP spid="6150" grpId="0" animBg="1"/>
      <p:bldP spid="615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13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476250"/>
            <a:ext cx="8624888" cy="585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14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34975"/>
            <a:ext cx="4454525" cy="558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419475" y="260350"/>
            <a:ext cx="2628900" cy="685800"/>
          </a:xfrm>
          <a:prstGeom prst="wedgeRectCallout">
            <a:avLst>
              <a:gd name="adj1" fmla="val -149338"/>
              <a:gd name="adj2" fmla="val -925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Door op ‘opm.’  (opmerkingen) te klikken verschijnt een blad met verdere informatie.</a:t>
            </a:r>
            <a:endParaRPr lang="nl-NL" altLang="nl-NL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3419475" y="1052513"/>
            <a:ext cx="2628900" cy="685800"/>
          </a:xfrm>
          <a:prstGeom prst="wedgeRectCallout">
            <a:avLst>
              <a:gd name="adj1" fmla="val -146981"/>
              <a:gd name="adj2" fmla="val -5740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Klik op het vakje  ‘1</a:t>
            </a:r>
            <a:r>
              <a:rPr lang="nl-NL" altLang="nl-NL" sz="1200" baseline="30000"/>
              <a:t>e</a:t>
            </a:r>
            <a:r>
              <a:rPr lang="nl-NL" altLang="nl-NL" sz="1200"/>
              <a:t> afname’ en selecteer de toets waarvan u de gegevens in wilt voeren</a:t>
            </a:r>
            <a:endParaRPr lang="nl-NL" altLang="nl-NL"/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3419475" y="1844675"/>
            <a:ext cx="2628900" cy="685800"/>
          </a:xfrm>
          <a:prstGeom prst="wedgeRectCallout">
            <a:avLst>
              <a:gd name="adj1" fmla="val -105074"/>
              <a:gd name="adj2" fmla="val 36481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In het vakje onder IV-V verschijnt het totale percentage onvoldoendes.</a:t>
            </a:r>
            <a:endParaRPr lang="nl-NL" altLang="nl-NL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3419475" y="2636838"/>
            <a:ext cx="2628900" cy="685800"/>
          </a:xfrm>
          <a:prstGeom prst="wedgeRectCallout">
            <a:avLst>
              <a:gd name="adj1" fmla="val -132366"/>
              <a:gd name="adj2" fmla="val 26157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In het vakje onder I-II-III ziet u het percentage voldoendes.</a:t>
            </a:r>
            <a:endParaRPr lang="nl-NL" altLang="nl-NL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3419475" y="3429000"/>
            <a:ext cx="2628900" cy="800100"/>
          </a:xfrm>
          <a:prstGeom prst="wedgeRectCallout">
            <a:avLst>
              <a:gd name="adj1" fmla="val 93477"/>
              <a:gd name="adj2" fmla="val 12876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De zwarte kadertjes laten de Cito percentages zien: </a:t>
            </a:r>
          </a:p>
          <a:p>
            <a:r>
              <a:rPr lang="nl-NL" altLang="nl-NL" sz="1200"/>
              <a:t>I – 20%, II – 20%, III – 20%, </a:t>
            </a:r>
          </a:p>
          <a:p>
            <a:r>
              <a:rPr lang="nl-NL" altLang="nl-NL" sz="1200"/>
              <a:t>IV – 20%, V – 20 % </a:t>
            </a:r>
            <a:endParaRPr lang="nl-NL" altLang="nl-NL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3419475" y="4365625"/>
            <a:ext cx="2628900" cy="685800"/>
          </a:xfrm>
          <a:prstGeom prst="wedgeRectCallout">
            <a:avLst>
              <a:gd name="adj1" fmla="val -152236"/>
              <a:gd name="adj2" fmla="val -10300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Een opbrengst van 75% betekent 75% voldoende en 25% onvoldoende. </a:t>
            </a:r>
            <a:endParaRPr lang="nl-NL" altLang="nl-NL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492500" y="5157788"/>
            <a:ext cx="2628900" cy="800100"/>
          </a:xfrm>
          <a:prstGeom prst="wedgeRectCallout">
            <a:avLst>
              <a:gd name="adj1" fmla="val -100727"/>
              <a:gd name="adj2" fmla="val -3273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In de vakjes onder I,II,III,IV,V kunt u scores invullen. Grafieken en opbrengsten verschijnen automatisch.</a:t>
            </a:r>
            <a:endParaRPr lang="nl-NL" altLang="nl-NL"/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3492500" y="6057900"/>
            <a:ext cx="2628900" cy="611188"/>
          </a:xfrm>
          <a:prstGeom prst="wedgeRectCallout">
            <a:avLst>
              <a:gd name="adj1" fmla="val 126690"/>
              <a:gd name="adj2" fmla="val -2038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Dit is het blad van groep 4B. Klik op ‘totaal groep 4’ en u ziet het overzicht van alle groepen 4 </a:t>
            </a:r>
          </a:p>
        </p:txBody>
      </p:sp>
      <p:pic>
        <p:nvPicPr>
          <p:cNvPr id="33815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938213"/>
            <a:ext cx="631825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6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7" grpId="1" animBg="1"/>
      <p:bldP spid="33798" grpId="0" animBg="1"/>
      <p:bldP spid="33798" grpId="1" animBg="1"/>
      <p:bldP spid="33800" grpId="0" animBg="1"/>
      <p:bldP spid="33800" grpId="1" animBg="1"/>
      <p:bldP spid="33801" grpId="0" animBg="1"/>
      <p:bldP spid="33801" grpId="1" animBg="1"/>
      <p:bldP spid="33802" grpId="0" animBg="1"/>
      <p:bldP spid="33802" grpId="1" animBg="1"/>
      <p:bldP spid="33803" grpId="0" animBg="1"/>
      <p:bldP spid="33803" grpId="1" animBg="1"/>
      <p:bldP spid="33804" grpId="0" animBg="1"/>
      <p:bldP spid="33804" grpId="1" animBg="1"/>
      <p:bldP spid="338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52538"/>
            <a:ext cx="8569325" cy="469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4067175" y="1981200"/>
            <a:ext cx="2628900" cy="800100"/>
          </a:xfrm>
          <a:prstGeom prst="wedgeRectCallout">
            <a:avLst>
              <a:gd name="adj1" fmla="val -18417"/>
              <a:gd name="adj2" fmla="val 33611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Een voorbeeld van een totaal overzicht van de groepen 3 t/m 8 (in dit geval technisch lezen).</a:t>
            </a:r>
            <a:endParaRPr lang="nl-NL" altLang="nl-NL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3995738" y="6021388"/>
            <a:ext cx="2628900" cy="571500"/>
          </a:xfrm>
          <a:prstGeom prst="wedgeRectCallout">
            <a:avLst>
              <a:gd name="adj1" fmla="val 66847"/>
              <a:gd name="adj2" fmla="val -11166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Onderaan het blad de opbrengsten. Let ook op het gemiddelde.</a:t>
            </a:r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5" grpId="1" animBg="1"/>
      <p:bldP spid="358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398699"/>
            <a:ext cx="8648700" cy="3409950"/>
          </a:xfrm>
          <a:prstGeom prst="rect">
            <a:avLst/>
          </a:prstGeom>
        </p:spPr>
      </p:pic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4427538" y="1449360"/>
            <a:ext cx="2628900" cy="914400"/>
          </a:xfrm>
          <a:prstGeom prst="wedgeRectCallout">
            <a:avLst>
              <a:gd name="adj1" fmla="val -71564"/>
              <a:gd name="adj2" fmla="val 6265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Op het blad ‘samenvatting en conclusies’ verschijnen onderdelen die extra aandacht nodig hebben automatisch.</a:t>
            </a:r>
            <a:endParaRPr lang="nl-NL" altLang="nl-NL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4427538" y="2564904"/>
            <a:ext cx="2628900" cy="685800"/>
          </a:xfrm>
          <a:prstGeom prst="wedgeRectCallout">
            <a:avLst>
              <a:gd name="adj1" fmla="val -17208"/>
              <a:gd name="adj2" fmla="val 13518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In de omkaderde vakken kunt u uw opmerkingen noteren.</a:t>
            </a:r>
            <a:endParaRPr lang="nl-NL" altLang="nl-NL"/>
          </a:p>
        </p:txBody>
      </p:sp>
      <p:sp>
        <p:nvSpPr>
          <p:cNvPr id="56328" name="AutoShape 8"/>
          <p:cNvSpPr>
            <a:spLocks noChangeArrowheads="1"/>
          </p:cNvSpPr>
          <p:nvPr/>
        </p:nvSpPr>
        <p:spPr bwMode="auto">
          <a:xfrm>
            <a:off x="4427538" y="4797152"/>
            <a:ext cx="2628900" cy="685800"/>
          </a:xfrm>
          <a:prstGeom prst="wedgeRectCallout">
            <a:avLst>
              <a:gd name="adj1" fmla="val -68505"/>
              <a:gd name="adj2" fmla="val -12111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Tenslotte kunt u in het vak ‘conclusies’ uw beleid voor de komende periode noteren.</a:t>
            </a: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2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  <p:bldP spid="56325" grpId="1" animBg="1"/>
      <p:bldP spid="56326" grpId="0" animBg="1"/>
      <p:bldP spid="56326" grpId="1" animBg="1"/>
      <p:bldP spid="563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533747"/>
            <a:ext cx="8280920" cy="5631317"/>
          </a:xfrm>
          <a:prstGeom prst="rect">
            <a:avLst/>
          </a:prstGeom>
        </p:spPr>
      </p:pic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5148263" y="2420938"/>
            <a:ext cx="2628900" cy="685800"/>
          </a:xfrm>
          <a:prstGeom prst="wedgeRectCallout">
            <a:avLst>
              <a:gd name="adj1" fmla="val -48731"/>
              <a:gd name="adj2" fmla="val 15185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Klik op de knop ‘trendanalyse’ en u krijgt een totaal overzicht van de ingevulde formulieren</a:t>
            </a: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556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592138"/>
            <a:ext cx="5427662" cy="564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3" name="AutoShape 5"/>
          <p:cNvSpPr>
            <a:spLocks noChangeArrowheads="1"/>
          </p:cNvSpPr>
          <p:nvPr/>
        </p:nvSpPr>
        <p:spPr bwMode="auto">
          <a:xfrm>
            <a:off x="5580063" y="1989138"/>
            <a:ext cx="2879725" cy="936625"/>
          </a:xfrm>
          <a:prstGeom prst="wedgeRectCallout">
            <a:avLst>
              <a:gd name="adj1" fmla="val -81148"/>
              <a:gd name="adj2" fmla="val -5898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Zijn de formulieren van drie jaren ingevuld dan krijgt u een goed beeld van de voldoende scores (I-II-III scores) van de afgelopen jaren.</a:t>
            </a:r>
            <a:endParaRPr lang="nl-NL" altLang="nl-NL"/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>
            <a:off x="5580063" y="3213100"/>
            <a:ext cx="2879725" cy="576263"/>
          </a:xfrm>
          <a:prstGeom prst="wedgeRectCallout">
            <a:avLst>
              <a:gd name="adj1" fmla="val -11630"/>
              <a:gd name="adj2" fmla="val 15330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Gemiddelde scores van de afgelopen jaren komen hier ook in beeld.</a:t>
            </a:r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auto">
          <a:xfrm>
            <a:off x="5651500" y="4508500"/>
            <a:ext cx="2808288" cy="576263"/>
          </a:xfrm>
          <a:prstGeom prst="wedgeRectCallout">
            <a:avLst>
              <a:gd name="adj1" fmla="val -108338"/>
              <a:gd name="adj2" fmla="val 10481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De opbrengsten kunnen het beleid voor de komende jaren mede bepalen.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nimBg="1"/>
      <p:bldP spid="78853" grpId="1" animBg="1"/>
      <p:bldP spid="78854" grpId="0" animBg="1"/>
      <p:bldP spid="78854" grpId="1" animBg="1"/>
      <p:bldP spid="788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76250"/>
            <a:ext cx="8751888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1" name="AutoShape 5"/>
          <p:cNvSpPr>
            <a:spLocks noChangeArrowheads="1"/>
          </p:cNvSpPr>
          <p:nvPr/>
        </p:nvSpPr>
        <p:spPr bwMode="auto">
          <a:xfrm>
            <a:off x="5508625" y="5156200"/>
            <a:ext cx="2879725" cy="936625"/>
          </a:xfrm>
          <a:prstGeom prst="wedgeRectCallout">
            <a:avLst>
              <a:gd name="adj1" fmla="val -22218"/>
              <a:gd name="adj2" fmla="val -163898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De gemiddelde score komt ook nog eens in een grafiek in beeld.</a:t>
            </a:r>
          </a:p>
          <a:p>
            <a:r>
              <a:rPr lang="nl-NL" altLang="nl-NL" sz="1200"/>
              <a:t>U ziet de gemiddelde score van niveau I-II-III-IV-V</a:t>
            </a:r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  <p:bldP spid="80901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|0.8|0.9|0.7|0.7|0.7|0.7"/>
</p:tagLst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402</Words>
  <Application>Microsoft Office PowerPoint</Application>
  <PresentationFormat>Diavoorstelling (4:3)</PresentationFormat>
  <Paragraphs>40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Comic Sans MS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Maarten Klein</cp:lastModifiedBy>
  <cp:revision>29</cp:revision>
  <dcterms:created xsi:type="dcterms:W3CDTF">2008-01-01T20:34:33Z</dcterms:created>
  <dcterms:modified xsi:type="dcterms:W3CDTF">2018-10-23T19:07:16Z</dcterms:modified>
</cp:coreProperties>
</file>