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1" r:id="rId2"/>
    <p:sldId id="284" r:id="rId3"/>
    <p:sldId id="257" r:id="rId4"/>
    <p:sldId id="269" r:id="rId5"/>
    <p:sldId id="270" r:id="rId6"/>
    <p:sldId id="280" r:id="rId7"/>
    <p:sldId id="285" r:id="rId8"/>
    <p:sldId id="286" r:id="rId9"/>
    <p:sldId id="287" r:id="rId10"/>
    <p:sldId id="283" r:id="rId11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 altLang="nl-N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 altLang="nl-N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 altLang="nl-N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0ECB801-53FA-4075-9EC1-543A79164266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1830744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26A093-4E2C-4EAD-A1C7-4D71197153A1}" type="slidenum">
              <a:rPr lang="nl-NL" altLang="nl-NL"/>
              <a:pPr/>
              <a:t>1</a:t>
            </a:fld>
            <a:endParaRPr lang="nl-NL" altLang="nl-NL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460218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379980-9CB1-4215-A9A8-C216BF16A3C5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12280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91599A-581B-49D4-B3AC-F6FC43488A8E}" type="slidenum">
              <a:rPr lang="nl-NL" altLang="nl-NL"/>
              <a:pPr/>
              <a:t>3</a:t>
            </a:fld>
            <a:endParaRPr lang="nl-NL" altLang="nl-NL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20736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28A93D-B30A-4BA8-8CAF-C372B3EF895F}" type="slidenum">
              <a:rPr lang="nl-NL" altLang="nl-NL"/>
              <a:pPr/>
              <a:t>4</a:t>
            </a:fld>
            <a:endParaRPr lang="nl-NL" altLang="nl-NL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20798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CA7DB7-7D1A-4076-8249-0B16FD597D89}" type="slidenum">
              <a:rPr lang="nl-NL" altLang="nl-NL"/>
              <a:pPr/>
              <a:t>5</a:t>
            </a:fld>
            <a:endParaRPr lang="nl-NL" altLang="nl-NL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41683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CFCF8B-DC84-41B2-B2ED-F2927C36734B}" type="slidenum">
              <a:rPr lang="nl-NL" altLang="nl-NL"/>
              <a:pPr/>
              <a:t>6</a:t>
            </a:fld>
            <a:endParaRPr lang="nl-NL" altLang="nl-NL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50475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328FB7-E4E7-4B51-A45D-EE91F70D749F}" type="slidenum">
              <a:rPr lang="nl-NL" altLang="nl-NL"/>
              <a:pPr/>
              <a:t>7</a:t>
            </a:fld>
            <a:endParaRPr lang="nl-NL" altLang="nl-NL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688074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0F335F-9EB7-4220-99A8-54B96006DCAF}" type="slidenum">
              <a:rPr lang="nl-NL" altLang="nl-NL"/>
              <a:pPr/>
              <a:t>8</a:t>
            </a:fld>
            <a:endParaRPr lang="nl-NL" altLang="nl-NL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324637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FABC33-FE3A-497D-9C3B-398D22C286B0}" type="slidenum">
              <a:rPr lang="nl-NL" altLang="nl-NL"/>
              <a:pPr/>
              <a:t>10</a:t>
            </a:fld>
            <a:endParaRPr lang="nl-NL" altLang="nl-NL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95071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67DD15-8380-472F-B6B9-19236BE31035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97547924"/>
      </p:ext>
    </p:extLst>
  </p:cSld>
  <p:clrMapOvr>
    <a:masterClrMapping/>
  </p:clrMapOvr>
  <p:transition spd="slow" advClick="0" advTm="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F407D-82CB-494B-8119-63EE621DFF48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83828066"/>
      </p:ext>
    </p:extLst>
  </p:cSld>
  <p:clrMapOvr>
    <a:masterClrMapping/>
  </p:clrMapOvr>
  <p:transition spd="slow" advClick="0" advTm="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603DC9-8E02-47D0-BB2F-8B979A9F8CF0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85783699"/>
      </p:ext>
    </p:extLst>
  </p:cSld>
  <p:clrMapOvr>
    <a:masterClrMapping/>
  </p:clrMapOvr>
  <p:transition spd="slow" advClick="0" advTm="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398797-C769-4B7A-817B-B9904EFD9C30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87986668"/>
      </p:ext>
    </p:extLst>
  </p:cSld>
  <p:clrMapOvr>
    <a:masterClrMapping/>
  </p:clrMapOvr>
  <p:transition spd="slow" advClick="0" advTm="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449010-913B-436D-892B-549175A78CC4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72345680"/>
      </p:ext>
    </p:extLst>
  </p:cSld>
  <p:clrMapOvr>
    <a:masterClrMapping/>
  </p:clrMapOvr>
  <p:transition spd="slow" advClick="0" advTm="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44F5F-DE05-47A5-BCB7-3BC6CA4D29E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36208939"/>
      </p:ext>
    </p:extLst>
  </p:cSld>
  <p:clrMapOvr>
    <a:masterClrMapping/>
  </p:clrMapOvr>
  <p:transition spd="slow" advClick="0" advTm="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AF046-DA61-43F5-AF10-B555147D71D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16877869"/>
      </p:ext>
    </p:extLst>
  </p:cSld>
  <p:clrMapOvr>
    <a:masterClrMapping/>
  </p:clrMapOvr>
  <p:transition spd="slow" advClick="0" advTm="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5280D-7A5C-4CF3-BC26-C3CF2C3DB355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27307311"/>
      </p:ext>
    </p:extLst>
  </p:cSld>
  <p:clrMapOvr>
    <a:masterClrMapping/>
  </p:clrMapOvr>
  <p:transition spd="slow" advClick="0" advTm="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5E786-0A9F-48B4-8178-1459181788F2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63608874"/>
      </p:ext>
    </p:extLst>
  </p:cSld>
  <p:clrMapOvr>
    <a:masterClrMapping/>
  </p:clrMapOvr>
  <p:transition spd="slow" advClick="0" advTm="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441B1-57A3-4021-92F1-37E085768FCF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77012169"/>
      </p:ext>
    </p:extLst>
  </p:cSld>
  <p:clrMapOvr>
    <a:masterClrMapping/>
  </p:clrMapOvr>
  <p:transition spd="slow" advClick="0" advTm="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44E97-1F96-48EC-B4F5-7C69FC52D62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72136669"/>
      </p:ext>
    </p:extLst>
  </p:cSld>
  <p:clrMapOvr>
    <a:masterClrMapping/>
  </p:clrMapOvr>
  <p:transition spd="slow" advClick="0" advTm="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 alt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NL" alt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AC95962-6ECE-4583-ABEC-CDE39F89C331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0">
    <p:push dir="u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://www.meesterharrie.nl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8713787" cy="653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6176" y="4221089"/>
            <a:ext cx="1944837" cy="1899076"/>
          </a:xfrm>
          <a:prstGeom prst="rect">
            <a:avLst/>
          </a:prstGeom>
        </p:spPr>
      </p:pic>
      <p:pic>
        <p:nvPicPr>
          <p:cNvPr id="4" name="Afbeelding 3">
            <a:hlinkClick r:id="rId5"/>
            <a:extLst>
              <a:ext uri="{FF2B5EF4-FFF2-40B4-BE49-F238E27FC236}">
                <a16:creationId xmlns:a16="http://schemas.microsoft.com/office/drawing/2014/main" id="{FD1927D1-9FCF-46AF-A9DC-C9968DFE2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221089"/>
            <a:ext cx="1975154" cy="189907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Click="0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27025"/>
            <a:ext cx="8713787" cy="653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594" name="WordArt 10"/>
          <p:cNvSpPr>
            <a:spLocks noChangeArrowheads="1" noChangeShapeType="1" noTextEdit="1"/>
          </p:cNvSpPr>
          <p:nvPr/>
        </p:nvSpPr>
        <p:spPr bwMode="auto">
          <a:xfrm>
            <a:off x="3492500" y="476250"/>
            <a:ext cx="4608513" cy="10810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 dirty="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 panose="020B0806030902050204" pitchFamily="34" charset="0"/>
              </a:rPr>
              <a:t>veel succes!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6176" y="4221089"/>
            <a:ext cx="1944837" cy="1899076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D065186F-3E8A-4628-BF0B-09A15DF69F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4322" y="260648"/>
            <a:ext cx="9168322" cy="6336703"/>
          </a:xfrm>
          <a:prstGeom prst="rect">
            <a:avLst/>
          </a:prstGeom>
        </p:spPr>
      </p:pic>
      <p:sp>
        <p:nvSpPr>
          <p:cNvPr id="74759" name="AutoShape 7"/>
          <p:cNvSpPr>
            <a:spLocks noChangeArrowheads="1"/>
          </p:cNvSpPr>
          <p:nvPr/>
        </p:nvSpPr>
        <p:spPr bwMode="auto">
          <a:xfrm>
            <a:off x="6060162" y="2492896"/>
            <a:ext cx="2663825" cy="576262"/>
          </a:xfrm>
          <a:prstGeom prst="wedgeRectCallout">
            <a:avLst>
              <a:gd name="adj1" fmla="val -220797"/>
              <a:gd name="adj2" fmla="val -24984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Selecteer in het </a:t>
            </a:r>
            <a:r>
              <a:rPr lang="nl-NL" altLang="nl-NL" sz="1200" dirty="0" err="1"/>
              <a:t>pulldown</a:t>
            </a:r>
            <a:r>
              <a:rPr lang="nl-NL" altLang="nl-NL" sz="1200" dirty="0"/>
              <a:t> venster het beginjaar.</a:t>
            </a:r>
            <a:endParaRPr lang="nl-NL" altLang="nl-NL" dirty="0"/>
          </a:p>
        </p:txBody>
      </p:sp>
      <p:sp>
        <p:nvSpPr>
          <p:cNvPr id="74760" name="AutoShape 8"/>
          <p:cNvSpPr>
            <a:spLocks noChangeArrowheads="1"/>
          </p:cNvSpPr>
          <p:nvPr/>
        </p:nvSpPr>
        <p:spPr bwMode="auto">
          <a:xfrm>
            <a:off x="6060162" y="3177814"/>
            <a:ext cx="2663825" cy="863600"/>
          </a:xfrm>
          <a:prstGeom prst="wedgeRectCallout">
            <a:avLst>
              <a:gd name="adj1" fmla="val -184982"/>
              <a:gd name="adj2" fmla="val -35586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Klik vervolgens op de knop ‘formulieren’ van het jaar waarvan je gegevens wilt invullen</a:t>
            </a:r>
          </a:p>
        </p:txBody>
      </p:sp>
      <p:sp>
        <p:nvSpPr>
          <p:cNvPr id="9" name="AutoShape 7">
            <a:extLst>
              <a:ext uri="{FF2B5EF4-FFF2-40B4-BE49-F238E27FC236}">
                <a16:creationId xmlns:a16="http://schemas.microsoft.com/office/drawing/2014/main" id="{05B85430-4F6C-4933-8D3D-0FA459F51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168" y="1772816"/>
            <a:ext cx="2663825" cy="576262"/>
          </a:xfrm>
          <a:prstGeom prst="wedgeRectCallout">
            <a:avLst>
              <a:gd name="adj1" fmla="val -83490"/>
              <a:gd name="adj2" fmla="val -70604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Noteer de naam van de school.</a:t>
            </a:r>
            <a:endParaRPr lang="nl-NL" altLang="nl-NL" dirty="0"/>
          </a:p>
        </p:txBody>
      </p:sp>
      <p:sp>
        <p:nvSpPr>
          <p:cNvPr id="10" name="AutoShape 7">
            <a:extLst>
              <a:ext uri="{FF2B5EF4-FFF2-40B4-BE49-F238E27FC236}">
                <a16:creationId xmlns:a16="http://schemas.microsoft.com/office/drawing/2014/main" id="{60616892-F92B-4B92-B496-4F96AA663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0161" y="4182094"/>
            <a:ext cx="2663825" cy="759074"/>
          </a:xfrm>
          <a:prstGeom prst="wedgeRectCallout">
            <a:avLst>
              <a:gd name="adj1" fmla="val -77054"/>
              <a:gd name="adj2" fmla="val -38869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Door op de knop ‘trendanalyse’ te klikken verschijnt een totaal overzicht van drie jaren. </a:t>
            </a:r>
            <a:endParaRPr lang="nl-NL" altLang="nl-NL" dirty="0"/>
          </a:p>
        </p:txBody>
      </p:sp>
      <p:sp>
        <p:nvSpPr>
          <p:cNvPr id="11" name="AutoShape 7">
            <a:extLst>
              <a:ext uri="{FF2B5EF4-FFF2-40B4-BE49-F238E27FC236}">
                <a16:creationId xmlns:a16="http://schemas.microsoft.com/office/drawing/2014/main" id="{4EEA130C-FD2A-49E0-9175-C3663D3F5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888" y="5483876"/>
            <a:ext cx="2663825" cy="576262"/>
          </a:xfrm>
          <a:prstGeom prst="wedgeRectCallout">
            <a:avLst>
              <a:gd name="adj1" fmla="val 73553"/>
              <a:gd name="adj2" fmla="val 2784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Klik op het logo en je komt op de site van meesterharrie.nl</a:t>
            </a:r>
            <a:endParaRPr lang="nl-NL" altLang="nl-NL" dirty="0"/>
          </a:p>
        </p:txBody>
      </p:sp>
    </p:spTree>
  </p:cSld>
  <p:clrMapOvr>
    <a:masterClrMapping/>
  </p:clrMapOvr>
  <p:transition spd="slow" advClick="0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9" grpId="0" animBg="1"/>
      <p:bldP spid="74760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F146F32C-C548-4FAD-9328-E956ACBBE7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44" y="0"/>
            <a:ext cx="9046911" cy="6858000"/>
          </a:xfrm>
          <a:prstGeom prst="rect">
            <a:avLst/>
          </a:prstGeom>
        </p:spPr>
      </p:pic>
      <p:sp>
        <p:nvSpPr>
          <p:cNvPr id="7" name="AutoShape 6">
            <a:extLst>
              <a:ext uri="{FF2B5EF4-FFF2-40B4-BE49-F238E27FC236}">
                <a16:creationId xmlns:a16="http://schemas.microsoft.com/office/drawing/2014/main" id="{479CBC47-269F-4363-ABF4-BB4716513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7549" y="3270194"/>
            <a:ext cx="2628900" cy="548482"/>
          </a:xfrm>
          <a:prstGeom prst="wedgeRectCallout">
            <a:avLst>
              <a:gd name="adj1" fmla="val 19941"/>
              <a:gd name="adj2" fmla="val -476047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Met het verzamelformulier kun je eerst scores verzamelen.</a:t>
            </a:r>
            <a:endParaRPr lang="nl-NL" altLang="nl-NL" dirty="0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3257549" y="2623319"/>
            <a:ext cx="2628900" cy="548482"/>
          </a:xfrm>
          <a:prstGeom prst="wedgeRectCallout">
            <a:avLst>
              <a:gd name="adj1" fmla="val -70493"/>
              <a:gd name="adj2" fmla="val -311417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Door op het knoppenblad te klikken kom je weer in het startscherm</a:t>
            </a:r>
            <a:endParaRPr lang="nl-NL" altLang="nl-NL" dirty="0"/>
          </a:p>
        </p:txBody>
      </p:sp>
      <p:sp>
        <p:nvSpPr>
          <p:cNvPr id="10" name="AutoShape 6">
            <a:extLst>
              <a:ext uri="{FF2B5EF4-FFF2-40B4-BE49-F238E27FC236}">
                <a16:creationId xmlns:a16="http://schemas.microsoft.com/office/drawing/2014/main" id="{4E6EFEA9-A959-438B-B24C-8AF3A34B2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7255" y="5634960"/>
            <a:ext cx="2628900" cy="804666"/>
          </a:xfrm>
          <a:prstGeom prst="wedgeRectCallout">
            <a:avLst>
              <a:gd name="adj1" fmla="val 111681"/>
              <a:gd name="adj2" fmla="val -624647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Zijn alle scores ingevoerd, dan kan het blad ‘conclusies ingevuld worden.</a:t>
            </a:r>
            <a:endParaRPr lang="nl-NL" altLang="nl-NL" dirty="0"/>
          </a:p>
        </p:txBody>
      </p:sp>
      <p:sp>
        <p:nvSpPr>
          <p:cNvPr id="9" name="AutoShape 6">
            <a:extLst>
              <a:ext uri="{FF2B5EF4-FFF2-40B4-BE49-F238E27FC236}">
                <a16:creationId xmlns:a16="http://schemas.microsoft.com/office/drawing/2014/main" id="{AE32F813-F5BC-4ADE-9E7C-633F4173A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7549" y="4984674"/>
            <a:ext cx="2628900" cy="548482"/>
          </a:xfrm>
          <a:prstGeom prst="wedgeRectCallout">
            <a:avLst>
              <a:gd name="adj1" fmla="val -92667"/>
              <a:gd name="adj2" fmla="val -15499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De groene knoppen geven een totaal overzicht van de kernvakken</a:t>
            </a:r>
            <a:endParaRPr lang="nl-NL" altLang="nl-NL" dirty="0"/>
          </a:p>
        </p:txBody>
      </p:sp>
      <p:sp>
        <p:nvSpPr>
          <p:cNvPr id="8" name="AutoShape 6">
            <a:extLst>
              <a:ext uri="{FF2B5EF4-FFF2-40B4-BE49-F238E27FC236}">
                <a16:creationId xmlns:a16="http://schemas.microsoft.com/office/drawing/2014/main" id="{8FFE1F1A-0D58-45FC-9A4A-4D0A4947F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7549" y="3934190"/>
            <a:ext cx="2628900" cy="934970"/>
          </a:xfrm>
          <a:prstGeom prst="wedgeRectCallout">
            <a:avLst>
              <a:gd name="adj1" fmla="val -89189"/>
              <a:gd name="adj2" fmla="val -90520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Met de paarse knoppen kom je op de groepsbladen. Per groep zijn er drie bladen.</a:t>
            </a:r>
          </a:p>
          <a:p>
            <a:r>
              <a:rPr lang="nl-NL" altLang="nl-NL" sz="1200" dirty="0"/>
              <a:t>Bijvoorbeeld: Groep 3A, 3B en 3C</a:t>
            </a:r>
            <a:endParaRPr lang="nl-NL" altLang="nl-NL" dirty="0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3257549" y="1268760"/>
            <a:ext cx="2628900" cy="504056"/>
          </a:xfrm>
          <a:prstGeom prst="wedgeRectCallout">
            <a:avLst>
              <a:gd name="adj1" fmla="val -6010"/>
              <a:gd name="adj2" fmla="val 90041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De naam van de school staat al genoteerd, evenals de twee data.</a:t>
            </a:r>
            <a:endParaRPr lang="nl-NL" altLang="nl-NL" dirty="0"/>
          </a:p>
        </p:txBody>
      </p:sp>
    </p:spTree>
    <p:custDataLst>
      <p:tags r:id="rId1"/>
    </p:custDataLst>
  </p:cSld>
  <p:clrMapOvr>
    <a:masterClrMapping/>
  </p:clrMapOvr>
  <p:transition spd="slow" advClick="0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150" grpId="0" animBg="1"/>
      <p:bldP spid="10" grpId="0" animBg="1"/>
      <p:bldP spid="9" grpId="0" animBg="1"/>
      <p:bldP spid="8" grpId="0" animBg="1"/>
      <p:bldP spid="61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AFA06886-9C97-4795-A121-2F17D8E3CB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10560"/>
            <a:ext cx="9144000" cy="6036879"/>
          </a:xfrm>
          <a:prstGeom prst="rect">
            <a:avLst/>
          </a:prstGeom>
        </p:spPr>
      </p:pic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3419475" y="260350"/>
            <a:ext cx="2628900" cy="685800"/>
          </a:xfrm>
          <a:prstGeom prst="wedgeRectCallout">
            <a:avLst>
              <a:gd name="adj1" fmla="val -149338"/>
              <a:gd name="adj2" fmla="val -9259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Door op ‘opm.’  (opmerkingen) te klikken verschijnt een blad met informatie.</a:t>
            </a:r>
            <a:endParaRPr lang="nl-NL" altLang="nl-NL" dirty="0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3419475" y="1052513"/>
            <a:ext cx="2628900" cy="792162"/>
          </a:xfrm>
          <a:prstGeom prst="wedgeRectCallout">
            <a:avLst>
              <a:gd name="adj1" fmla="val -158285"/>
              <a:gd name="adj2" fmla="val -59074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Klik op het vakje  ‘1</a:t>
            </a:r>
            <a:r>
              <a:rPr lang="nl-NL" altLang="nl-NL" sz="1200" baseline="30000" dirty="0"/>
              <a:t>e</a:t>
            </a:r>
            <a:r>
              <a:rPr lang="nl-NL" altLang="nl-NL" sz="1200" dirty="0"/>
              <a:t> afname’’. Je kunt eventueel  de toets selecteren waarvan je de gegevens in wilt voeren</a:t>
            </a:r>
            <a:endParaRPr lang="nl-NL" altLang="nl-NL" dirty="0"/>
          </a:p>
        </p:txBody>
      </p:sp>
      <p:sp>
        <p:nvSpPr>
          <p:cNvPr id="33800" name="AutoShape 8"/>
          <p:cNvSpPr>
            <a:spLocks noChangeArrowheads="1"/>
          </p:cNvSpPr>
          <p:nvPr/>
        </p:nvSpPr>
        <p:spPr bwMode="auto">
          <a:xfrm>
            <a:off x="3419475" y="1916832"/>
            <a:ext cx="2628900" cy="1091962"/>
          </a:xfrm>
          <a:prstGeom prst="wedgeRectCallout">
            <a:avLst>
              <a:gd name="adj1" fmla="val -101556"/>
              <a:gd name="adj2" fmla="val -7834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In elk onderste vakje verschijnt het percentage A, B, C, D, E scores.</a:t>
            </a:r>
          </a:p>
          <a:p>
            <a:r>
              <a:rPr lang="nl-NL" altLang="nl-NL" sz="1200" dirty="0"/>
              <a:t>Die vakjes krijgen een kleurtje als de score hoger is dan A: 25%, B: 25%, C: 25%, D: 15%, E: 10%</a:t>
            </a:r>
            <a:endParaRPr lang="nl-NL" altLang="nl-NL" dirty="0"/>
          </a:p>
        </p:txBody>
      </p:sp>
      <p:sp>
        <p:nvSpPr>
          <p:cNvPr id="33801" name="AutoShape 9"/>
          <p:cNvSpPr>
            <a:spLocks noChangeArrowheads="1"/>
          </p:cNvSpPr>
          <p:nvPr/>
        </p:nvSpPr>
        <p:spPr bwMode="auto">
          <a:xfrm>
            <a:off x="3419475" y="3147508"/>
            <a:ext cx="2628900" cy="685800"/>
          </a:xfrm>
          <a:prstGeom prst="wedgeRectCallout">
            <a:avLst>
              <a:gd name="adj1" fmla="val -158780"/>
              <a:gd name="adj2" fmla="val -27130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In het gele vakje verschijnt de opbrengst. Dat is de A+B score bij elkaar opgeteld.</a:t>
            </a:r>
            <a:endParaRPr lang="nl-NL" altLang="nl-NL" dirty="0"/>
          </a:p>
        </p:txBody>
      </p:sp>
      <p:sp>
        <p:nvSpPr>
          <p:cNvPr id="33802" name="AutoShape 10"/>
          <p:cNvSpPr>
            <a:spLocks noChangeArrowheads="1"/>
          </p:cNvSpPr>
          <p:nvPr/>
        </p:nvSpPr>
        <p:spPr bwMode="auto">
          <a:xfrm>
            <a:off x="3419475" y="3945419"/>
            <a:ext cx="2628900" cy="800100"/>
          </a:xfrm>
          <a:prstGeom prst="wedgeRectCallout">
            <a:avLst>
              <a:gd name="adj1" fmla="val 98091"/>
              <a:gd name="adj2" fmla="val 126427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/>
              <a:t>De zwarte kadertjes laten de Cito percentages zien: </a:t>
            </a:r>
          </a:p>
          <a:p>
            <a:r>
              <a:rPr lang="nl-NL" altLang="nl-NL" sz="1200"/>
              <a:t>A – 25%, B – 25%, C – 25%, </a:t>
            </a:r>
          </a:p>
          <a:p>
            <a:r>
              <a:rPr lang="nl-NL" altLang="nl-NL" sz="1200"/>
              <a:t>D – 15%, E – 10 % </a:t>
            </a:r>
            <a:endParaRPr lang="nl-NL" altLang="nl-NL"/>
          </a:p>
        </p:txBody>
      </p:sp>
      <p:sp>
        <p:nvSpPr>
          <p:cNvPr id="33804" name="AutoShape 12"/>
          <p:cNvSpPr>
            <a:spLocks noChangeArrowheads="1"/>
          </p:cNvSpPr>
          <p:nvPr/>
        </p:nvSpPr>
        <p:spPr bwMode="auto">
          <a:xfrm>
            <a:off x="3419475" y="4895729"/>
            <a:ext cx="2628900" cy="800100"/>
          </a:xfrm>
          <a:prstGeom prst="wedgeRectCallout">
            <a:avLst>
              <a:gd name="adj1" fmla="val -99032"/>
              <a:gd name="adj2" fmla="val -9125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In de vakjes onder A,B,C,D,E kun je scores invullen. Grafieken en opbrengsten verschijnen automatisch.</a:t>
            </a:r>
            <a:endParaRPr lang="nl-NL" altLang="nl-NL" dirty="0"/>
          </a:p>
        </p:txBody>
      </p:sp>
      <p:sp>
        <p:nvSpPr>
          <p:cNvPr id="33811" name="AutoShape 19"/>
          <p:cNvSpPr>
            <a:spLocks noChangeArrowheads="1"/>
          </p:cNvSpPr>
          <p:nvPr/>
        </p:nvSpPr>
        <p:spPr bwMode="auto">
          <a:xfrm>
            <a:off x="3419475" y="5846039"/>
            <a:ext cx="2628900" cy="611188"/>
          </a:xfrm>
          <a:prstGeom prst="wedgeRectCallout">
            <a:avLst>
              <a:gd name="adj1" fmla="val 133212"/>
              <a:gd name="adj2" fmla="val 37585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Dit is het blad van groep 6A. Klik op ‘totaal groep 6’ en je ziet het overzicht van alle groepen 6</a:t>
            </a:r>
          </a:p>
        </p:txBody>
      </p:sp>
    </p:spTree>
  </p:cSld>
  <p:clrMapOvr>
    <a:masterClrMapping/>
  </p:clrMapOvr>
  <p:transition spd="slow" advClick="0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nimBg="1"/>
      <p:bldP spid="33798" grpId="0" animBg="1"/>
      <p:bldP spid="33800" grpId="0" animBg="1"/>
      <p:bldP spid="33801" grpId="0" animBg="1"/>
      <p:bldP spid="33802" grpId="0" animBg="1"/>
      <p:bldP spid="33804" grpId="0" animBg="1"/>
      <p:bldP spid="338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71EFBA22-B730-44AC-95AB-7AA2E6A499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32114"/>
            <a:ext cx="9144000" cy="4593771"/>
          </a:xfrm>
          <a:prstGeom prst="rect">
            <a:avLst/>
          </a:prstGeom>
        </p:spPr>
      </p:pic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3851920" y="565263"/>
            <a:ext cx="2628900" cy="800100"/>
          </a:xfrm>
          <a:prstGeom prst="wedgeRectCallout">
            <a:avLst>
              <a:gd name="adj1" fmla="val -14069"/>
              <a:gd name="adj2" fmla="val 3254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Een voorbeeld van een totaal overzicht van de groepen 3 t/m 8 (in dit geval technisch lezen).</a:t>
            </a:r>
            <a:endParaRPr lang="nl-NL" altLang="nl-NL" dirty="0"/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3816474" y="4403450"/>
            <a:ext cx="2628900" cy="571500"/>
          </a:xfrm>
          <a:prstGeom prst="wedgeRectCallout">
            <a:avLst>
              <a:gd name="adj1" fmla="val 80325"/>
              <a:gd name="adj2" fmla="val 104333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/>
              <a:t>Onderaan het blad de opbrengsten. Let ook op het gemiddelde.</a:t>
            </a:r>
            <a:endParaRPr lang="nl-NL" altLang="nl-NL"/>
          </a:p>
        </p:txBody>
      </p:sp>
      <p:sp>
        <p:nvSpPr>
          <p:cNvPr id="7" name="AutoShape 6">
            <a:extLst>
              <a:ext uri="{FF2B5EF4-FFF2-40B4-BE49-F238E27FC236}">
                <a16:creationId xmlns:a16="http://schemas.microsoft.com/office/drawing/2014/main" id="{4A68034B-730B-4567-80E2-76C40BE26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9628" y="1772816"/>
            <a:ext cx="2628900" cy="800100"/>
          </a:xfrm>
          <a:prstGeom prst="wedgeRectCallout">
            <a:avLst>
              <a:gd name="adj1" fmla="val -171414"/>
              <a:gd name="adj2" fmla="val 187762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Het kruisje laat zien dat de groep met het 1</a:t>
            </a:r>
            <a:r>
              <a:rPr lang="nl-NL" altLang="nl-NL" sz="1200" baseline="30000" dirty="0"/>
              <a:t>e</a:t>
            </a:r>
            <a:r>
              <a:rPr lang="nl-NL" altLang="nl-NL" sz="1200" dirty="0"/>
              <a:t> </a:t>
            </a:r>
            <a:r>
              <a:rPr lang="nl-NL" altLang="nl-NL" sz="1200" dirty="0" err="1"/>
              <a:t>toetsmoment</a:t>
            </a:r>
            <a:r>
              <a:rPr lang="nl-NL" altLang="nl-NL" sz="1200" dirty="0"/>
              <a:t> niet heeft meegedaan</a:t>
            </a:r>
            <a:endParaRPr lang="nl-NL" altLang="nl-NL" dirty="0"/>
          </a:p>
        </p:txBody>
      </p:sp>
      <p:sp>
        <p:nvSpPr>
          <p:cNvPr id="8" name="AutoShape 6">
            <a:extLst>
              <a:ext uri="{FF2B5EF4-FFF2-40B4-BE49-F238E27FC236}">
                <a16:creationId xmlns:a16="http://schemas.microsoft.com/office/drawing/2014/main" id="{E59EF555-5DF0-4922-9227-A4C6BCC7A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9628" y="2852416"/>
            <a:ext cx="2628900" cy="800099"/>
          </a:xfrm>
          <a:prstGeom prst="wedgeRectCallout">
            <a:avLst>
              <a:gd name="adj1" fmla="val -118371"/>
              <a:gd name="adj2" fmla="val 239476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In het vakje dat hiermee correspondeert onderaan het blad verschijnt geen score</a:t>
            </a:r>
            <a:endParaRPr lang="nl-NL" altLang="nl-NL" dirty="0"/>
          </a:p>
        </p:txBody>
      </p:sp>
    </p:spTree>
  </p:cSld>
  <p:clrMapOvr>
    <a:masterClrMapping/>
  </p:clrMapOvr>
  <p:transition spd="slow" advClick="0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8" presetClass="entr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18" presetClass="entr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18" presetClass="entr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1" animBg="1"/>
      <p:bldP spid="35846" grpId="1" animBg="1"/>
      <p:bldP spid="7" grpId="1" animBg="1"/>
      <p:bldP spid="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95" y="2363760"/>
            <a:ext cx="8911365" cy="3513512"/>
          </a:xfrm>
          <a:prstGeom prst="rect">
            <a:avLst/>
          </a:prstGeom>
        </p:spPr>
      </p:pic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4427538" y="1449360"/>
            <a:ext cx="2628900" cy="914400"/>
          </a:xfrm>
          <a:prstGeom prst="wedgeRectCallout">
            <a:avLst>
              <a:gd name="adj1" fmla="val -71564"/>
              <a:gd name="adj2" fmla="val 62655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Op het blad ‘samenvatting en conclusies’ verschijnen onderdelen die extra aandacht nodig hebben automatisch.</a:t>
            </a:r>
            <a:endParaRPr lang="nl-NL" altLang="nl-NL" dirty="0"/>
          </a:p>
        </p:txBody>
      </p:sp>
      <p:sp>
        <p:nvSpPr>
          <p:cNvPr id="56326" name="AutoShape 6"/>
          <p:cNvSpPr>
            <a:spLocks noChangeArrowheads="1"/>
          </p:cNvSpPr>
          <p:nvPr/>
        </p:nvSpPr>
        <p:spPr bwMode="auto">
          <a:xfrm>
            <a:off x="4427538" y="2564904"/>
            <a:ext cx="2628900" cy="685800"/>
          </a:xfrm>
          <a:prstGeom prst="wedgeRectCallout">
            <a:avLst>
              <a:gd name="adj1" fmla="val -17208"/>
              <a:gd name="adj2" fmla="val 135185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In de omkaderde vakken kun je opmerkingen noteren.</a:t>
            </a:r>
            <a:endParaRPr lang="nl-NL" altLang="nl-NL" dirty="0"/>
          </a:p>
        </p:txBody>
      </p:sp>
      <p:sp>
        <p:nvSpPr>
          <p:cNvPr id="56328" name="AutoShape 8"/>
          <p:cNvSpPr>
            <a:spLocks noChangeArrowheads="1"/>
          </p:cNvSpPr>
          <p:nvPr/>
        </p:nvSpPr>
        <p:spPr bwMode="auto">
          <a:xfrm>
            <a:off x="4427538" y="4797152"/>
            <a:ext cx="2628900" cy="685800"/>
          </a:xfrm>
          <a:prstGeom prst="wedgeRectCallout">
            <a:avLst>
              <a:gd name="adj1" fmla="val -68505"/>
              <a:gd name="adj2" fmla="val -121111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Tenslotte kun je in het vak ‘conclusies’ het beleid voor de komende periode noteren.</a:t>
            </a:r>
            <a:endParaRPr lang="nl-NL" altLang="nl-NL" dirty="0"/>
          </a:p>
        </p:txBody>
      </p:sp>
    </p:spTree>
  </p:cSld>
  <p:clrMapOvr>
    <a:masterClrMapping/>
  </p:clrMapOvr>
  <p:transition spd="slow" advClick="0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5" grpId="0" animBg="1"/>
      <p:bldP spid="56326" grpId="0" animBg="1"/>
      <p:bldP spid="563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A82222AA-7837-43B7-A1C4-455A40DB48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161" y="116633"/>
            <a:ext cx="9168322" cy="6336703"/>
          </a:xfrm>
          <a:prstGeom prst="rect">
            <a:avLst/>
          </a:prstGeom>
        </p:spPr>
      </p:pic>
      <p:sp>
        <p:nvSpPr>
          <p:cNvPr id="76805" name="AutoShape 5"/>
          <p:cNvSpPr>
            <a:spLocks noChangeArrowheads="1"/>
          </p:cNvSpPr>
          <p:nvPr/>
        </p:nvSpPr>
        <p:spPr bwMode="auto">
          <a:xfrm>
            <a:off x="5148263" y="2420938"/>
            <a:ext cx="2628900" cy="685800"/>
          </a:xfrm>
          <a:prstGeom prst="wedgeRectCallout">
            <a:avLst>
              <a:gd name="adj1" fmla="val -48731"/>
              <a:gd name="adj2" fmla="val 151852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Klik op de knop ‘trendanalyse’ en je krijgt een totaal overzicht van de ingevulde formulieren</a:t>
            </a:r>
            <a:endParaRPr lang="nl-NL" altLang="nl-NL" dirty="0"/>
          </a:p>
        </p:txBody>
      </p:sp>
    </p:spTree>
  </p:cSld>
  <p:clrMapOvr>
    <a:masterClrMapping/>
  </p:clrMapOvr>
  <p:transition spd="slow" advClick="0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tafel&#10;&#10;Automatisch gegenereerde beschrijving">
            <a:extLst>
              <a:ext uri="{FF2B5EF4-FFF2-40B4-BE49-F238E27FC236}">
                <a16:creationId xmlns:a16="http://schemas.microsoft.com/office/drawing/2014/main" id="{773D86D2-5E6C-4159-822E-0884749F2A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7783"/>
            <a:ext cx="8568951" cy="6785413"/>
          </a:xfrm>
          <a:prstGeom prst="rect">
            <a:avLst/>
          </a:prstGeom>
        </p:spPr>
      </p:pic>
      <p:sp>
        <p:nvSpPr>
          <p:cNvPr id="78853" name="AutoShape 5"/>
          <p:cNvSpPr>
            <a:spLocks noChangeArrowheads="1"/>
          </p:cNvSpPr>
          <p:nvPr/>
        </p:nvSpPr>
        <p:spPr bwMode="auto">
          <a:xfrm>
            <a:off x="3851920" y="1605599"/>
            <a:ext cx="2879725" cy="936625"/>
          </a:xfrm>
          <a:prstGeom prst="wedgeRectCallout">
            <a:avLst>
              <a:gd name="adj1" fmla="val 37529"/>
              <a:gd name="adj2" fmla="val -91930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Zijn de formulieren van drie jaren ingevuld dan krijg je een goed beeld van de voldoende scores (A en B scores) van de afgelopen jaren.</a:t>
            </a:r>
            <a:endParaRPr lang="nl-NL" altLang="nl-NL" dirty="0"/>
          </a:p>
        </p:txBody>
      </p:sp>
      <p:sp>
        <p:nvSpPr>
          <p:cNvPr id="78854" name="AutoShape 6"/>
          <p:cNvSpPr>
            <a:spLocks noChangeArrowheads="1"/>
          </p:cNvSpPr>
          <p:nvPr/>
        </p:nvSpPr>
        <p:spPr bwMode="auto">
          <a:xfrm>
            <a:off x="3851920" y="2660967"/>
            <a:ext cx="2879725" cy="576263"/>
          </a:xfrm>
          <a:prstGeom prst="wedgeRectCallout">
            <a:avLst>
              <a:gd name="adj1" fmla="val 100696"/>
              <a:gd name="adj2" fmla="val 127521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Gemiddelde scores van de afgelopen jaren komen hier ook in beeld.</a:t>
            </a:r>
          </a:p>
        </p:txBody>
      </p:sp>
      <p:sp>
        <p:nvSpPr>
          <p:cNvPr id="78855" name="AutoShape 7"/>
          <p:cNvSpPr>
            <a:spLocks noChangeArrowheads="1"/>
          </p:cNvSpPr>
          <p:nvPr/>
        </p:nvSpPr>
        <p:spPr bwMode="auto">
          <a:xfrm>
            <a:off x="3851920" y="3630614"/>
            <a:ext cx="2808288" cy="576263"/>
          </a:xfrm>
          <a:prstGeom prst="wedgeRectCallout">
            <a:avLst>
              <a:gd name="adj1" fmla="val 9695"/>
              <a:gd name="adj2" fmla="val 17546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De opbrengsten kunnen het beleid voor de komende jaren mede bepalen.</a:t>
            </a:r>
          </a:p>
        </p:txBody>
      </p:sp>
    </p:spTree>
  </p:cSld>
  <p:clrMapOvr>
    <a:masterClrMapping/>
  </p:clrMapOvr>
  <p:transition spd="slow" advClick="0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3" grpId="0" animBg="1"/>
      <p:bldP spid="78854" grpId="0" animBg="1"/>
      <p:bldP spid="788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tekst, binnen, schermafbeelding, verschillende&#10;&#10;Automatisch gegenereerde beschrijving">
            <a:extLst>
              <a:ext uri="{FF2B5EF4-FFF2-40B4-BE49-F238E27FC236}">
                <a16:creationId xmlns:a16="http://schemas.microsoft.com/office/drawing/2014/main" id="{1A7729E1-1B1A-4178-889B-3925A8FA94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99" y="1701711"/>
            <a:ext cx="8795202" cy="3454578"/>
          </a:xfrm>
          <a:prstGeom prst="rect">
            <a:avLst/>
          </a:prstGeom>
        </p:spPr>
      </p:pic>
      <p:sp>
        <p:nvSpPr>
          <p:cNvPr id="80901" name="AutoShape 5"/>
          <p:cNvSpPr>
            <a:spLocks noChangeArrowheads="1"/>
          </p:cNvSpPr>
          <p:nvPr/>
        </p:nvSpPr>
        <p:spPr bwMode="auto">
          <a:xfrm>
            <a:off x="5724128" y="5217553"/>
            <a:ext cx="2879725" cy="936625"/>
          </a:xfrm>
          <a:prstGeom prst="wedgeRectCallout">
            <a:avLst>
              <a:gd name="adj1" fmla="val -22218"/>
              <a:gd name="adj2" fmla="val -163898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nl-NL" altLang="nl-NL" sz="1200" dirty="0"/>
              <a:t>De gemiddelde score komt ook nog eens in een grafiek in beeld.</a:t>
            </a:r>
          </a:p>
          <a:p>
            <a:r>
              <a:rPr lang="nl-NL" altLang="nl-NL" sz="1200" dirty="0"/>
              <a:t>Je ziet het gemiddelde percentage van niveau A-B-C-D-E per </a:t>
            </a:r>
            <a:r>
              <a:rPr lang="nl-NL" altLang="nl-NL" sz="1200" dirty="0" err="1"/>
              <a:t>toetsmoment</a:t>
            </a:r>
            <a:r>
              <a:rPr lang="nl-NL" altLang="nl-NL" sz="1200" dirty="0"/>
              <a:t>.</a:t>
            </a:r>
            <a:endParaRPr lang="nl-NL" altLang="nl-NL" dirty="0"/>
          </a:p>
        </p:txBody>
      </p:sp>
    </p:spTree>
  </p:cSld>
  <p:clrMapOvr>
    <a:masterClrMapping/>
  </p:clrMapOvr>
  <p:transition spd="slow" advClick="0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1|0.8|0.9|0.7|0.7|0.7|0.7"/>
</p:tagLst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535</Words>
  <Application>Microsoft Office PowerPoint</Application>
  <PresentationFormat>Diavoorstelling (4:3)</PresentationFormat>
  <Paragraphs>45</Paragraphs>
  <Slides>10</Slides>
  <Notes>9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Impact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Thuis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School</dc:creator>
  <cp:lastModifiedBy>Harrie Meinen | De Kardoen</cp:lastModifiedBy>
  <cp:revision>37</cp:revision>
  <dcterms:created xsi:type="dcterms:W3CDTF">2008-01-01T20:34:33Z</dcterms:created>
  <dcterms:modified xsi:type="dcterms:W3CDTF">2022-04-26T15:00:37Z</dcterms:modified>
</cp:coreProperties>
</file>