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89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26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2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74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28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7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3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67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56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9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0741-8C26-4ACD-8665-90C089135240}" type="datetimeFigureOut">
              <a:rPr lang="nl-NL" smtClean="0"/>
              <a:t>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CF6D-6A78-4AF0-93AB-69952272A2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0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meesterharrie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410691" y="3727232"/>
            <a:ext cx="185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F0"/>
                </a:solidFill>
              </a:rPr>
              <a:t>Wijnand Gijzen</a:t>
            </a:r>
          </a:p>
          <a:p>
            <a:pPr algn="ctr"/>
            <a:r>
              <a:rPr lang="nl-NL" b="1" dirty="0">
                <a:solidFill>
                  <a:srgbClr val="00B0F0"/>
                </a:solidFill>
              </a:rPr>
              <a:t>&amp;</a:t>
            </a:r>
          </a:p>
          <a:p>
            <a:pPr algn="ctr"/>
            <a:r>
              <a:rPr lang="nl-NL" b="1" dirty="0">
                <a:solidFill>
                  <a:srgbClr val="00B0F0"/>
                </a:solidFill>
              </a:rPr>
              <a:t>Harrie Meinen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-4120"/>
            <a:ext cx="6400800" cy="589597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831772" y="6010142"/>
            <a:ext cx="72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Het instrument om motivatie en betrokkenheid van leerlingen te meten</a:t>
            </a:r>
          </a:p>
        </p:txBody>
      </p:sp>
      <p:sp>
        <p:nvSpPr>
          <p:cNvPr id="3" name="PIJL-RECHTS 2">
            <a:hlinkClick r:id="rId3" action="ppaction://hlinksldjump"/>
          </p:cNvPr>
          <p:cNvSpPr/>
          <p:nvPr/>
        </p:nvSpPr>
        <p:spPr>
          <a:xfrm>
            <a:off x="9960430" y="5180514"/>
            <a:ext cx="1974108" cy="733558"/>
          </a:xfrm>
          <a:prstGeom prst="rightArrow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Volgende pagina</a:t>
            </a:r>
          </a:p>
        </p:txBody>
      </p:sp>
      <p:sp>
        <p:nvSpPr>
          <p:cNvPr id="5" name="Rechthoek 4"/>
          <p:cNvSpPr/>
          <p:nvPr/>
        </p:nvSpPr>
        <p:spPr>
          <a:xfrm>
            <a:off x="9012790" y="3409923"/>
            <a:ext cx="2330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meter</a:t>
            </a:r>
            <a:endParaRPr lang="nl-N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547394" y="2636838"/>
            <a:ext cx="3097212" cy="1584325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 prstMaterial="plastic">
            <a:bevelT w="190500" h="38100"/>
          </a:sp3d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altLang="nl-NL" b="1" dirty="0">
                <a:solidFill>
                  <a:schemeClr val="bg1"/>
                </a:solidFill>
              </a:rPr>
              <a:t>Om de PowerPoint te starten:</a:t>
            </a:r>
          </a:p>
          <a:p>
            <a:pPr algn="ctr"/>
            <a:r>
              <a:rPr lang="nl-NL" altLang="nl-NL" b="1" dirty="0">
                <a:solidFill>
                  <a:srgbClr val="FF0000"/>
                </a:solidFill>
              </a:rPr>
              <a:t>Druk op de toets F5</a:t>
            </a:r>
          </a:p>
          <a:p>
            <a:pPr algn="ctr"/>
            <a:r>
              <a:rPr lang="nl-NL" altLang="nl-NL" b="1" dirty="0">
                <a:solidFill>
                  <a:schemeClr val="bg1"/>
                </a:solidFill>
              </a:rPr>
              <a:t>(van uw toetsenbord)</a:t>
            </a:r>
          </a:p>
        </p:txBody>
      </p:sp>
      <p:pic>
        <p:nvPicPr>
          <p:cNvPr id="12" name="Afbeelding 1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177" y="4725737"/>
            <a:ext cx="1143000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accent1"/>
            </a:solidFill>
            <a:miter lim="800000"/>
          </a:ln>
          <a:effectLst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590" y="0"/>
            <a:ext cx="4353791" cy="59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9"/>
    </mc:Choice>
    <mc:Fallback xmlns="">
      <p:transition spd="slow" advTm="13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5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Individueel overzicht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2" y="671977"/>
            <a:ext cx="10288772" cy="5588777"/>
          </a:xfrm>
          <a:prstGeom prst="rect">
            <a:avLst/>
          </a:prstGeom>
        </p:spPr>
      </p:pic>
      <p:sp>
        <p:nvSpPr>
          <p:cNvPr id="5" name="Toelichting met afgeronde rechthoek 10"/>
          <p:cNvSpPr/>
          <p:nvPr/>
        </p:nvSpPr>
        <p:spPr>
          <a:xfrm>
            <a:off x="8154699" y="318320"/>
            <a:ext cx="3813463" cy="1565340"/>
          </a:xfrm>
          <a:prstGeom prst="wedgeRoundRectCallout">
            <a:avLst>
              <a:gd name="adj1" fmla="val -97877"/>
              <a:gd name="adj2" fmla="val -12092"/>
              <a:gd name="adj3" fmla="val 16667"/>
            </a:avLst>
          </a:prstGeom>
          <a:solidFill>
            <a:schemeClr val="accent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Een individueel overzicht maakt dit document compleet.</a:t>
            </a:r>
          </a:p>
          <a:p>
            <a:r>
              <a:rPr lang="nl-NL" dirty="0"/>
              <a:t>Verander het leerlingnummer (rode vakje) en u krijgt een overzicht van elke leerling apart.</a:t>
            </a:r>
          </a:p>
        </p:txBody>
      </p:sp>
      <p:sp>
        <p:nvSpPr>
          <p:cNvPr id="7" name="Toelichting met afgeronde rechthoek 10"/>
          <p:cNvSpPr/>
          <p:nvPr/>
        </p:nvSpPr>
        <p:spPr>
          <a:xfrm>
            <a:off x="3514855" y="6255912"/>
            <a:ext cx="5774228" cy="366779"/>
          </a:xfrm>
          <a:prstGeom prst="wedgeRoundRectCallout">
            <a:avLst>
              <a:gd name="adj1" fmla="val -37386"/>
              <a:gd name="adj2" fmla="val -685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Let op de kijk- en handelrichting: school – groep – leerling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5398425" y="1402773"/>
            <a:ext cx="621376" cy="3231573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3792086" y="2401743"/>
            <a:ext cx="1299859" cy="314864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10954240" y="5198362"/>
            <a:ext cx="900545" cy="34636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makkie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8780664" y="5200815"/>
            <a:ext cx="900545" cy="34636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moeilijk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9863353" y="5711925"/>
            <a:ext cx="900545" cy="3463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motivatie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8789482" y="5732757"/>
            <a:ext cx="900545" cy="3463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tx1"/>
              </a:solidFill>
            </a:endParaRPr>
          </a:p>
          <a:p>
            <a:pPr algn="ctr"/>
            <a:r>
              <a:rPr lang="nl-NL" sz="1100" dirty="0">
                <a:solidFill>
                  <a:schemeClr val="tx1"/>
                </a:solidFill>
              </a:rPr>
              <a:t>motivatie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10963062" y="5711925"/>
            <a:ext cx="900545" cy="34636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makkie</a:t>
            </a:r>
          </a:p>
          <a:p>
            <a:pPr algn="ctr"/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10963062" y="5711924"/>
            <a:ext cx="900545" cy="3463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tx1"/>
              </a:solidFill>
            </a:endParaRPr>
          </a:p>
          <a:p>
            <a:pPr algn="ctr"/>
            <a:r>
              <a:rPr lang="nl-NL" sz="1100" dirty="0">
                <a:solidFill>
                  <a:schemeClr val="tx1"/>
                </a:solidFill>
              </a:rPr>
              <a:t>motivatie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9863353" y="5200815"/>
            <a:ext cx="900545" cy="346363"/>
          </a:xfrm>
          <a:prstGeom prst="roundRect">
            <a:avLst/>
          </a:prstGeom>
          <a:solidFill>
            <a:srgbClr val="008000">
              <a:alpha val="49804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voldoende</a:t>
            </a:r>
          </a:p>
          <a:p>
            <a:pPr algn="ctr"/>
            <a:r>
              <a:rPr lang="nl-NL" sz="1100" dirty="0">
                <a:solidFill>
                  <a:schemeClr val="tx1"/>
                </a:solidFill>
              </a:rPr>
              <a:t>betrokken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494421" y="1401041"/>
            <a:ext cx="1897250" cy="1923360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9" name="Tabe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50117"/>
              </p:ext>
            </p:extLst>
          </p:nvPr>
        </p:nvGraphicFramePr>
        <p:xfrm>
          <a:off x="8667130" y="5151638"/>
          <a:ext cx="3309072" cy="100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366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25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oelichting met afgeronde rechthoek 10"/>
          <p:cNvSpPr/>
          <p:nvPr/>
        </p:nvSpPr>
        <p:spPr>
          <a:xfrm>
            <a:off x="8659090" y="4690496"/>
            <a:ext cx="3309072" cy="366779"/>
          </a:xfrm>
          <a:prstGeom prst="wedgeRoundRectCallout">
            <a:avLst>
              <a:gd name="adj1" fmla="val -37386"/>
              <a:gd name="adj2" fmla="val -685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legenda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775855" y="1318309"/>
            <a:ext cx="1818022" cy="3372188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859189" y="1402773"/>
            <a:ext cx="621376" cy="3231573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8791055" y="5729285"/>
            <a:ext cx="900545" cy="34636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moeilijk</a:t>
            </a:r>
          </a:p>
          <a:p>
            <a:pPr algn="ctr"/>
            <a:endParaRPr lang="nl-NL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9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69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628822" y="3737040"/>
            <a:ext cx="2330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meter</a:t>
            </a:r>
            <a:endParaRPr lang="nl-N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Afbeelding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15640" y="775652"/>
            <a:ext cx="5760720" cy="53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5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47" y="629949"/>
            <a:ext cx="7839075" cy="5743575"/>
          </a:xfrm>
          <a:prstGeom prst="rect">
            <a:avLst/>
          </a:prstGeom>
        </p:spPr>
      </p:pic>
      <p:sp>
        <p:nvSpPr>
          <p:cNvPr id="3" name="Toelichting met afgeronde rechthoek 2"/>
          <p:cNvSpPr/>
          <p:nvPr/>
        </p:nvSpPr>
        <p:spPr>
          <a:xfrm>
            <a:off x="381000" y="825954"/>
            <a:ext cx="3160258" cy="1470932"/>
          </a:xfrm>
          <a:prstGeom prst="wedgeRoundRectCallout">
            <a:avLst>
              <a:gd name="adj1" fmla="val 74237"/>
              <a:gd name="adj2" fmla="val -3133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Vul op het Namenblad de namen in van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leerkracht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 de leerlingen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61" y="927326"/>
            <a:ext cx="3381375" cy="866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015" y="2624141"/>
            <a:ext cx="3400425" cy="3743325"/>
          </a:xfrm>
          <a:prstGeom prst="rect">
            <a:avLst/>
          </a:prstGeom>
        </p:spPr>
      </p:pic>
      <p:sp>
        <p:nvSpPr>
          <p:cNvPr id="7" name="Toelichting met afgeronde rechthoek 6"/>
          <p:cNvSpPr/>
          <p:nvPr/>
        </p:nvSpPr>
        <p:spPr>
          <a:xfrm>
            <a:off x="381000" y="3111954"/>
            <a:ext cx="3160258" cy="1470932"/>
          </a:xfrm>
          <a:prstGeom prst="wedgeRoundRectCallout">
            <a:avLst>
              <a:gd name="adj1" fmla="val 224420"/>
              <a:gd name="adj2" fmla="val 11826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Noteer hier:</a:t>
            </a:r>
          </a:p>
          <a:p>
            <a:r>
              <a:rPr lang="nl-NL" dirty="0"/>
              <a:t>Uw schatting van het percentage gemotiveerde leerlingen </a:t>
            </a:r>
          </a:p>
          <a:p>
            <a:r>
              <a:rPr lang="nl-NL" dirty="0"/>
              <a:t>(wanneer bent u tevreden?)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965" y="3684133"/>
            <a:ext cx="2066925" cy="1362075"/>
          </a:xfrm>
          <a:prstGeom prst="rect">
            <a:avLst/>
          </a:prstGeom>
        </p:spPr>
      </p:pic>
      <p:sp>
        <p:nvSpPr>
          <p:cNvPr id="9" name="PIJL-RECHTS 8">
            <a:hlinkClick r:id="rId6" action="ppaction://hlinksldjump"/>
          </p:cNvPr>
          <p:cNvSpPr/>
          <p:nvPr/>
        </p:nvSpPr>
        <p:spPr>
          <a:xfrm>
            <a:off x="9982200" y="5828029"/>
            <a:ext cx="1998519" cy="733558"/>
          </a:xfrm>
          <a:prstGeom prst="rightArrow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Volgende pagina</a:t>
            </a:r>
          </a:p>
        </p:txBody>
      </p:sp>
      <p:sp>
        <p:nvSpPr>
          <p:cNvPr id="10" name="Toelichting met afgeronde rechthoek 6"/>
          <p:cNvSpPr/>
          <p:nvPr/>
        </p:nvSpPr>
        <p:spPr>
          <a:xfrm>
            <a:off x="375557" y="4723876"/>
            <a:ext cx="3160258" cy="1470932"/>
          </a:xfrm>
          <a:prstGeom prst="wedgeRoundRectCallout">
            <a:avLst>
              <a:gd name="adj1" fmla="val 205481"/>
              <a:gd name="adj2" fmla="val -58251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Om het document breed </a:t>
            </a:r>
          </a:p>
          <a:p>
            <a:r>
              <a:rPr lang="nl-NL" dirty="0"/>
              <a:t>in te zetten kunnen de vakgebieden hier aangepast worden.</a:t>
            </a:r>
          </a:p>
        </p:txBody>
      </p:sp>
    </p:spTree>
    <p:extLst>
      <p:ext uri="{BB962C8B-B14F-4D97-AF65-F5344CB8AC3E}">
        <p14:creationId xmlns:p14="http://schemas.microsoft.com/office/powerpoint/2010/main" val="12324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0">
        <p14:prism isContent="1"/>
      </p:transition>
    </mc:Choice>
    <mc:Fallback xmlns="">
      <p:transition spd="slow" advTm="12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Twee manieren om LijV in te vullen: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12" y="2606652"/>
            <a:ext cx="4909457" cy="5343444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662846" y="2855681"/>
            <a:ext cx="3509157" cy="1817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6478251" y="1126449"/>
            <a:ext cx="3878343" cy="1488074"/>
          </a:xfrm>
          <a:prstGeom prst="wedgeRoundRectCallout">
            <a:avLst>
              <a:gd name="adj1" fmla="val 18563"/>
              <a:gd name="adj2" fmla="val 3342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2</a:t>
            </a:r>
            <a:r>
              <a:rPr lang="nl-NL" u="sng" baseline="30000" dirty="0"/>
              <a:t>e</a:t>
            </a:r>
            <a:r>
              <a:rPr lang="nl-NL" u="sng" dirty="0"/>
              <a:t> manier:</a:t>
            </a:r>
          </a:p>
          <a:p>
            <a:r>
              <a:rPr lang="nl-NL" dirty="0"/>
              <a:t>Rechtstreeks op de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 gebruikt één computer (gegevens moeten weggeschreven worden op dezelfde computer)</a:t>
            </a:r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6478251" y="5122571"/>
            <a:ext cx="3878343" cy="1556274"/>
          </a:xfrm>
          <a:prstGeom prst="wedgeRoundRectCallout">
            <a:avLst>
              <a:gd name="adj1" fmla="val 15882"/>
              <a:gd name="adj2" fmla="val 2651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Voordeel: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verwerking door leerkracht</a:t>
            </a:r>
          </a:p>
          <a:p>
            <a:r>
              <a:rPr lang="nl-NL" u="sng" dirty="0"/>
              <a:t>Nadeel: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Invullen duurt minimaal 60 min.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9203">
            <a:off x="-176017" y="1901706"/>
            <a:ext cx="4451378" cy="33906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140">
            <a:off x="92381" y="3799996"/>
            <a:ext cx="4443889" cy="3497021"/>
          </a:xfrm>
          <a:prstGeom prst="rect">
            <a:avLst/>
          </a:prstGeom>
        </p:spPr>
      </p:pic>
      <p:sp>
        <p:nvSpPr>
          <p:cNvPr id="10" name="Toelichting met afgeronde rechthoek 9"/>
          <p:cNvSpPr/>
          <p:nvPr/>
        </p:nvSpPr>
        <p:spPr>
          <a:xfrm>
            <a:off x="1379287" y="5122571"/>
            <a:ext cx="3878343" cy="1556274"/>
          </a:xfrm>
          <a:prstGeom prst="wedgeRoundRectCallout">
            <a:avLst>
              <a:gd name="adj1" fmla="val 15882"/>
              <a:gd name="adj2" fmla="val 2651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Voordeel: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Snelle klassikale afname (10 min.)</a:t>
            </a:r>
          </a:p>
          <a:p>
            <a:r>
              <a:rPr lang="nl-NL" u="sng" dirty="0"/>
              <a:t>Nadeel: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Zelf verwerken (15 min.)</a:t>
            </a:r>
          </a:p>
        </p:txBody>
      </p:sp>
      <p:sp>
        <p:nvSpPr>
          <p:cNvPr id="5" name="Toelichting met afgeronde rechthoek 4"/>
          <p:cNvSpPr/>
          <p:nvPr/>
        </p:nvSpPr>
        <p:spPr>
          <a:xfrm>
            <a:off x="1379288" y="1094754"/>
            <a:ext cx="3878343" cy="1904074"/>
          </a:xfrm>
          <a:prstGeom prst="wedgeRoundRectCallout">
            <a:avLst>
              <a:gd name="adj1" fmla="val 19124"/>
              <a:gd name="adj2" fmla="val 4580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1</a:t>
            </a:r>
            <a:r>
              <a:rPr lang="nl-NL" u="sng" baseline="30000" dirty="0"/>
              <a:t>e</a:t>
            </a:r>
            <a:r>
              <a:rPr lang="nl-NL" u="sng" dirty="0"/>
              <a:t> manier:</a:t>
            </a:r>
          </a:p>
          <a:p>
            <a:r>
              <a:rPr lang="nl-NL" dirty="0"/>
              <a:t>Met behulp van het vragenblad:</a:t>
            </a:r>
          </a:p>
          <a:p>
            <a:r>
              <a:rPr lang="nl-NL" dirty="0"/>
              <a:t>Ga daarvoor naar het tabblad</a:t>
            </a:r>
          </a:p>
          <a:p>
            <a:r>
              <a:rPr lang="nl-NL" dirty="0"/>
              <a:t>LEERGEMAK+LEERPLEZIER – 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Print het vragenblad voor elk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Vouw het blad dubbel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903" y="3084936"/>
            <a:ext cx="3335037" cy="1331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9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7">
        <p14:prism isContent="1"/>
      </p:transition>
    </mc:Choice>
    <mc:Fallback xmlns="">
      <p:transition spd="slow" advTm="17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9203">
            <a:off x="-144655" y="547673"/>
            <a:ext cx="5816159" cy="44302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140">
            <a:off x="372058" y="3117061"/>
            <a:ext cx="5806373" cy="4569198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>
            <a:off x="6086106" y="126009"/>
            <a:ext cx="4487216" cy="6629400"/>
          </a:xfrm>
          <a:prstGeom prst="wedgeRoundRectCallout">
            <a:avLst>
              <a:gd name="adj1" fmla="val 19124"/>
              <a:gd name="adj2" fmla="val 4580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Uitleg aan de kinderen: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zijn 2 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vragen hebben betrekking op een periode (dus niet gisteren, vandaag, morgen)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Eerst: hoe </a:t>
            </a:r>
            <a:r>
              <a:rPr lang="nl-NL" u="sng" dirty="0"/>
              <a:t>gemakkelijk</a:t>
            </a:r>
            <a:r>
              <a:rPr lang="nl-NL" dirty="0"/>
              <a:t> vond je de afgelopen tijd de vakken                       (= leergemak / leerpijn)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Vervolgens: met hoeveel </a:t>
            </a:r>
            <a:r>
              <a:rPr lang="nl-NL" u="sng" dirty="0"/>
              <a:t>plezier</a:t>
            </a:r>
            <a:r>
              <a:rPr lang="nl-NL" dirty="0"/>
              <a:t> werkte je de afgelopen tijd aan het betreffende vak (= leerplezier)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Vertel ook duidelijk wat er bedoeld wordt met de vakken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lezen (= technisch lezen / boeken lezen, …),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begrijpend lezen (= ook bij zaakvakken, …),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spellen (= dictee),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rekenen(= uit het boek, op de computer, maar ook automatiseren)</a:t>
            </a:r>
          </a:p>
        </p:txBody>
      </p:sp>
    </p:spTree>
    <p:extLst>
      <p:ext uri="{BB962C8B-B14F-4D97-AF65-F5344CB8AC3E}">
        <p14:creationId xmlns:p14="http://schemas.microsoft.com/office/powerpoint/2010/main" val="13224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>
        <p14:prism isContent="1"/>
      </p:transition>
    </mc:Choice>
    <mc:Fallback xmlns="">
      <p:transition spd="slow" advTm="6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3068882"/>
            <a:ext cx="956575" cy="2721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0" y="3582578"/>
            <a:ext cx="973381" cy="26845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0" y="4084361"/>
            <a:ext cx="973381" cy="2777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405744"/>
            <a:ext cx="11959936" cy="4530632"/>
          </a:xfrm>
          <a:prstGeom prst="rect">
            <a:avLst/>
          </a:prstGeom>
        </p:spPr>
      </p:pic>
      <p:sp>
        <p:nvSpPr>
          <p:cNvPr id="14" name="Toelichting met afgeronde rechthoek 13"/>
          <p:cNvSpPr/>
          <p:nvPr/>
        </p:nvSpPr>
        <p:spPr>
          <a:xfrm>
            <a:off x="2054370" y="5165206"/>
            <a:ext cx="3878343" cy="916939"/>
          </a:xfrm>
          <a:prstGeom prst="wedgeRoundRectCallout">
            <a:avLst>
              <a:gd name="adj1" fmla="val 19201"/>
              <a:gd name="adj2" fmla="val -1546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Bij het invullen van het formulier kleuren de vakjes automatisch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38" y="4606989"/>
            <a:ext cx="956575" cy="2721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376" y="3072991"/>
            <a:ext cx="985614" cy="26808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251" y="3582578"/>
            <a:ext cx="973381" cy="25966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468" y="4086439"/>
            <a:ext cx="987669" cy="27778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404" y="4607484"/>
            <a:ext cx="956575" cy="272196"/>
          </a:xfrm>
          <a:prstGeom prst="rect">
            <a:avLst/>
          </a:prstGeom>
        </p:spPr>
      </p:pic>
      <p:sp>
        <p:nvSpPr>
          <p:cNvPr id="15" name="Toelichting met afgeronde rechthoek 14"/>
          <p:cNvSpPr/>
          <p:nvPr/>
        </p:nvSpPr>
        <p:spPr>
          <a:xfrm>
            <a:off x="6055674" y="5148723"/>
            <a:ext cx="3878343" cy="909972"/>
          </a:xfrm>
          <a:prstGeom prst="wedgeRoundRectCallout">
            <a:avLst>
              <a:gd name="adj1" fmla="val 30275"/>
              <a:gd name="adj2" fmla="val -458531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Volgende leerling: klik op de knop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48" y="3065068"/>
            <a:ext cx="956575" cy="2721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66" y="3578181"/>
            <a:ext cx="973381" cy="268453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66" y="4090938"/>
            <a:ext cx="973381" cy="2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>
        <p14:prism isContent="1"/>
      </p:transition>
    </mc:Choice>
    <mc:Fallback xmlns="">
      <p:transition spd="slow" advTm="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De matrix</a:t>
            </a:r>
          </a:p>
        </p:txBody>
      </p:sp>
      <p:sp>
        <p:nvSpPr>
          <p:cNvPr id="10" name="Toelichting met afgeronde rechthoek 11"/>
          <p:cNvSpPr/>
          <p:nvPr/>
        </p:nvSpPr>
        <p:spPr>
          <a:xfrm>
            <a:off x="6108865" y="5865551"/>
            <a:ext cx="1852602" cy="817541"/>
          </a:xfrm>
          <a:prstGeom prst="wedgeRoundRectCallout">
            <a:avLst>
              <a:gd name="adj1" fmla="val -11067"/>
              <a:gd name="adj2" fmla="val -214586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Taak-vermijdend gedrag</a:t>
            </a:r>
          </a:p>
        </p:txBody>
      </p:sp>
      <p:sp>
        <p:nvSpPr>
          <p:cNvPr id="18" name="Toelichting met afgeronde rechthoek 11"/>
          <p:cNvSpPr/>
          <p:nvPr/>
        </p:nvSpPr>
        <p:spPr>
          <a:xfrm>
            <a:off x="8163840" y="5861009"/>
            <a:ext cx="1733682" cy="822083"/>
          </a:xfrm>
          <a:prstGeom prst="wedgeRoundRectCallout">
            <a:avLst>
              <a:gd name="adj1" fmla="val 1588"/>
              <a:gd name="adj2" fmla="val -213708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Optimist – hoe lang houdt hij het vol?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7" y="946424"/>
            <a:ext cx="5514975" cy="5105400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>
            <a:off x="5666503" y="1063595"/>
            <a:ext cx="4793671" cy="758969"/>
          </a:xfrm>
          <a:prstGeom prst="wedgeRoundRectCallout">
            <a:avLst>
              <a:gd name="adj1" fmla="val -36527"/>
              <a:gd name="adj2" fmla="val -12472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Leerpijn/leergemak en leerplezier worden in deze matrix in beeld gebracht</a:t>
            </a:r>
          </a:p>
        </p:txBody>
      </p:sp>
      <p:sp>
        <p:nvSpPr>
          <p:cNvPr id="5" name="Toelichting met afgeronde rechthoek 4"/>
          <p:cNvSpPr/>
          <p:nvPr/>
        </p:nvSpPr>
        <p:spPr>
          <a:xfrm>
            <a:off x="5666502" y="1910186"/>
            <a:ext cx="4793672" cy="874578"/>
          </a:xfrm>
          <a:prstGeom prst="wedgeRoundRectCallout">
            <a:avLst>
              <a:gd name="adj1" fmla="val -34755"/>
              <a:gd name="adj2" fmla="val 311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Voldoende is goed genoeg</a:t>
            </a:r>
          </a:p>
          <a:p>
            <a:r>
              <a:rPr lang="nl-NL" dirty="0"/>
              <a:t>De scores in het gekleurde gebied</a:t>
            </a:r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5666498" y="2872386"/>
            <a:ext cx="4793671" cy="401120"/>
          </a:xfrm>
          <a:prstGeom prst="wedgeRoundRectCallout">
            <a:avLst>
              <a:gd name="adj1" fmla="val -43963"/>
              <a:gd name="adj2" fmla="val -14520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Let op! – de hoeken – lees het artikel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83" y="3499124"/>
            <a:ext cx="4991100" cy="1085850"/>
          </a:xfrm>
          <a:prstGeom prst="rect">
            <a:avLst/>
          </a:prstGeom>
        </p:spPr>
      </p:pic>
      <p:sp>
        <p:nvSpPr>
          <p:cNvPr id="15" name="Toelichting met afgeronde rechthoek 11"/>
          <p:cNvSpPr/>
          <p:nvPr/>
        </p:nvSpPr>
        <p:spPr>
          <a:xfrm>
            <a:off x="4603215" y="4841972"/>
            <a:ext cx="1733682" cy="974469"/>
          </a:xfrm>
          <a:prstGeom prst="wedgeRoundRectCallout">
            <a:avLst>
              <a:gd name="adj1" fmla="val 20288"/>
              <a:gd name="adj2" fmla="val -90579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Aansluiten bij interesses, ….</a:t>
            </a:r>
          </a:p>
        </p:txBody>
      </p:sp>
      <p:sp>
        <p:nvSpPr>
          <p:cNvPr id="19" name="Toelichting met afgeronde rechthoek 11"/>
          <p:cNvSpPr/>
          <p:nvPr/>
        </p:nvSpPr>
        <p:spPr>
          <a:xfrm>
            <a:off x="7223923" y="4872320"/>
            <a:ext cx="1733682" cy="913771"/>
          </a:xfrm>
          <a:prstGeom prst="wedgeRoundRectCallout">
            <a:avLst>
              <a:gd name="adj1" fmla="val -22865"/>
              <a:gd name="adj2" fmla="val -93105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Leert onvoldoende door te zetten</a:t>
            </a:r>
          </a:p>
        </p:txBody>
      </p:sp>
      <p:sp>
        <p:nvSpPr>
          <p:cNvPr id="20" name="Toelichting met afgeronde rechthoek 11"/>
          <p:cNvSpPr/>
          <p:nvPr/>
        </p:nvSpPr>
        <p:spPr>
          <a:xfrm>
            <a:off x="9707923" y="4693979"/>
            <a:ext cx="1917877" cy="1122462"/>
          </a:xfrm>
          <a:prstGeom prst="wedgeRoundRectCallout">
            <a:avLst>
              <a:gd name="adj1" fmla="val -21086"/>
              <a:gd name="adj2" fmla="val -69209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Ontbreken van Interesse? of ander probleem?</a:t>
            </a:r>
          </a:p>
        </p:txBody>
      </p:sp>
    </p:spTree>
    <p:extLst>
      <p:ext uri="{BB962C8B-B14F-4D97-AF65-F5344CB8AC3E}">
        <p14:creationId xmlns:p14="http://schemas.microsoft.com/office/powerpoint/2010/main" val="8057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 animBg="1"/>
      <p:bldP spid="5" grpId="0" animBg="1"/>
      <p:bldP spid="12" grpId="0" animBg="1"/>
      <p:bldP spid="15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u="sng" dirty="0">
                <a:solidFill>
                  <a:srgbClr val="FF0000"/>
                </a:solidFill>
              </a:rPr>
              <a:t>Vier indicatoren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2" name="Toelichting met afgeronde rechthoek 1"/>
          <p:cNvSpPr/>
          <p:nvPr/>
        </p:nvSpPr>
        <p:spPr>
          <a:xfrm>
            <a:off x="315931" y="1947240"/>
            <a:ext cx="3183723" cy="66059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           leerdoelbeheersing                      </a:t>
            </a:r>
          </a:p>
        </p:txBody>
      </p:sp>
      <p:sp>
        <p:nvSpPr>
          <p:cNvPr id="4" name="Toelichting met afgeronde rechthoek 3"/>
          <p:cNvSpPr/>
          <p:nvPr/>
        </p:nvSpPr>
        <p:spPr>
          <a:xfrm>
            <a:off x="315931" y="1204742"/>
            <a:ext cx="3183723" cy="617278"/>
          </a:xfrm>
          <a:prstGeom prst="wedgeRoundRectCallout">
            <a:avLst>
              <a:gd name="adj1" fmla="val 32143"/>
              <a:gd name="adj2" fmla="val -948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opbrengsten van de groep </a:t>
            </a:r>
          </a:p>
          <a:p>
            <a:r>
              <a:rPr lang="nl-NL" dirty="0"/>
              <a:t>           vaardigheidsgroei</a:t>
            </a:r>
          </a:p>
        </p:txBody>
      </p:sp>
      <p:sp>
        <p:nvSpPr>
          <p:cNvPr id="9" name="Toelichting met afgeronde rechthoek 1"/>
          <p:cNvSpPr/>
          <p:nvPr/>
        </p:nvSpPr>
        <p:spPr>
          <a:xfrm>
            <a:off x="315931" y="4312579"/>
            <a:ext cx="3183723" cy="1035280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groep als geheel zakt qua betrokkenheid richting de onderzijde van de matrix                  </a:t>
            </a:r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315931" y="3522817"/>
            <a:ext cx="3183723" cy="66059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                 Evenwicht </a:t>
            </a:r>
          </a:p>
          <a:p>
            <a:r>
              <a:rPr lang="nl-NL" dirty="0"/>
              <a:t>   leerpijn                 leergemak </a:t>
            </a:r>
          </a:p>
        </p:txBody>
      </p:sp>
      <p:sp>
        <p:nvSpPr>
          <p:cNvPr id="3" name="PIJL-LINKS en -RECHTS 2"/>
          <p:cNvSpPr/>
          <p:nvPr/>
        </p:nvSpPr>
        <p:spPr>
          <a:xfrm>
            <a:off x="1515906" y="3915956"/>
            <a:ext cx="468086" cy="18659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566058" y="1598892"/>
            <a:ext cx="381000" cy="181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RECHTS 14"/>
          <p:cNvSpPr/>
          <p:nvPr/>
        </p:nvSpPr>
        <p:spPr>
          <a:xfrm>
            <a:off x="558966" y="2202669"/>
            <a:ext cx="381000" cy="181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315931" y="2733055"/>
            <a:ext cx="3183723" cy="66059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           leerplezier                      </a:t>
            </a:r>
          </a:p>
        </p:txBody>
      </p:sp>
      <p:sp>
        <p:nvSpPr>
          <p:cNvPr id="17" name="PIJL-RECHTS 16"/>
          <p:cNvSpPr/>
          <p:nvPr/>
        </p:nvSpPr>
        <p:spPr>
          <a:xfrm>
            <a:off x="566058" y="2972501"/>
            <a:ext cx="381000" cy="181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oelichting met afgeronde rechthoek 1"/>
          <p:cNvSpPr/>
          <p:nvPr/>
        </p:nvSpPr>
        <p:spPr>
          <a:xfrm>
            <a:off x="315931" y="5476924"/>
            <a:ext cx="3183723" cy="667664"/>
          </a:xfrm>
          <a:prstGeom prst="wedgeRoundRectCallout">
            <a:avLst>
              <a:gd name="adj1" fmla="val 34841"/>
              <a:gd name="adj2" fmla="val -11477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Wat betekent dit voor het aanbod…..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89" y="1069830"/>
            <a:ext cx="79914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3" grpId="0" animBg="1"/>
      <p:bldP spid="3" grpId="0" animBg="1"/>
      <p:bldP spid="5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6" y="546827"/>
            <a:ext cx="5629275" cy="6829425"/>
          </a:xfrm>
          <a:prstGeom prst="rect">
            <a:avLst/>
          </a:prstGeom>
        </p:spPr>
      </p:pic>
      <p:sp>
        <p:nvSpPr>
          <p:cNvPr id="10" name="Toelichting met afgeronde rechthoek 9"/>
          <p:cNvSpPr/>
          <p:nvPr/>
        </p:nvSpPr>
        <p:spPr>
          <a:xfrm>
            <a:off x="6542803" y="852652"/>
            <a:ext cx="4343399" cy="769911"/>
          </a:xfrm>
          <a:prstGeom prst="wedgeRoundRectCallout">
            <a:avLst>
              <a:gd name="adj1" fmla="val 1864"/>
              <a:gd name="adj2" fmla="val 24792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Per leergebied wordt automatisch een overzicht gemaakt</a:t>
            </a:r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6542803" y="1781227"/>
            <a:ext cx="4343399" cy="720594"/>
          </a:xfrm>
          <a:prstGeom prst="wedgeRoundRectCallout">
            <a:avLst>
              <a:gd name="adj1" fmla="val -73160"/>
              <a:gd name="adj2" fmla="val 1927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matrix met de aantallen geeft een ‘trekrichting’ aan</a:t>
            </a:r>
          </a:p>
        </p:txBody>
      </p:sp>
      <p:sp>
        <p:nvSpPr>
          <p:cNvPr id="20" name="Toelichting met afgeronde rechthoek 10"/>
          <p:cNvSpPr/>
          <p:nvPr/>
        </p:nvSpPr>
        <p:spPr>
          <a:xfrm>
            <a:off x="6542802" y="2669875"/>
            <a:ext cx="4343399" cy="1121342"/>
          </a:xfrm>
          <a:prstGeom prst="wedgeRoundRectCallout">
            <a:avLst>
              <a:gd name="adj1" fmla="val -109814"/>
              <a:gd name="adj2" fmla="val 94385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De woorden uit de LijV per leerling</a:t>
            </a:r>
          </a:p>
          <a:p>
            <a:endParaRPr lang="nl-NL" sz="800" dirty="0"/>
          </a:p>
          <a:p>
            <a:r>
              <a:rPr lang="nl-NL" dirty="0"/>
              <a:t>En soms een signaal  </a:t>
            </a:r>
          </a:p>
        </p:txBody>
      </p:sp>
      <p:sp>
        <p:nvSpPr>
          <p:cNvPr id="21" name="Toelichting met afgeronde rechthoek 10"/>
          <p:cNvSpPr/>
          <p:nvPr/>
        </p:nvSpPr>
        <p:spPr>
          <a:xfrm>
            <a:off x="6542804" y="4840798"/>
            <a:ext cx="4343399" cy="1172126"/>
          </a:xfrm>
          <a:prstGeom prst="wedgeRoundRectCallout">
            <a:avLst>
              <a:gd name="adj1" fmla="val -82534"/>
              <a:gd name="adj2" fmla="val 72102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3 x m: motivatie – makkie – moeilijk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inschatting leerkracht = zwarte lijn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Resultaat van de meting = blauwe vlak</a:t>
            </a:r>
          </a:p>
          <a:p>
            <a:endParaRPr lang="nl-NL" dirty="0"/>
          </a:p>
        </p:txBody>
      </p:sp>
      <p:sp>
        <p:nvSpPr>
          <p:cNvPr id="22" name="Toelichting met afgeronde rechthoek 10"/>
          <p:cNvSpPr/>
          <p:nvPr/>
        </p:nvSpPr>
        <p:spPr>
          <a:xfrm>
            <a:off x="6542803" y="3961540"/>
            <a:ext cx="4343399" cy="720594"/>
          </a:xfrm>
          <a:prstGeom prst="wedgeRoundRectCallout">
            <a:avLst>
              <a:gd name="adj1" fmla="val -83515"/>
              <a:gd name="adj2" fmla="val 74014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Het percentage ‘zone van betrokkenheid’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191840" y="304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Overzicht per vakgebied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501" y="3230546"/>
            <a:ext cx="590828" cy="5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127022" y="144788"/>
            <a:ext cx="74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FF0000"/>
                </a:solidFill>
              </a:rPr>
              <a:t>Totaal overzicht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4" name="Toelichting met afgeronde rechthoek 3"/>
          <p:cNvSpPr/>
          <p:nvPr/>
        </p:nvSpPr>
        <p:spPr>
          <a:xfrm>
            <a:off x="6002475" y="1708491"/>
            <a:ext cx="4343399" cy="720594"/>
          </a:xfrm>
          <a:prstGeom prst="wedgeRoundRectCallout">
            <a:avLst>
              <a:gd name="adj1" fmla="val -73160"/>
              <a:gd name="adj2" fmla="val 19273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Het totaal overzicht geeft snel inzicht in de groep en ook een individueel overzicht.</a:t>
            </a:r>
            <a:endParaRPr lang="nl-NL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6002474" y="2647100"/>
            <a:ext cx="4343399" cy="1398714"/>
          </a:xfrm>
          <a:prstGeom prst="wedgeRoundRectCallout">
            <a:avLst>
              <a:gd name="adj1" fmla="val -18136"/>
              <a:gd name="adj2" fmla="val 155950"/>
              <a:gd name="adj3" fmla="val 16667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De kleuren (onderaan de pagina) wijzen op de mate van betrokkenheid en valkuilen.</a:t>
            </a:r>
          </a:p>
          <a:p>
            <a:r>
              <a:rPr lang="nl-NL" dirty="0" smtClean="0"/>
              <a:t>Reden om, daar waar nodig, het gesprek met de leerling aan te gaan.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305232"/>
            <a:ext cx="4343400" cy="63722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59" y="5582516"/>
            <a:ext cx="59055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3|1|5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548</Words>
  <Application>Microsoft Office PowerPoint</Application>
  <PresentationFormat>Breedbeeld</PresentationFormat>
  <Paragraphs>102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Klein</dc:creator>
  <cp:lastModifiedBy>Maarten Klein</cp:lastModifiedBy>
  <cp:revision>145</cp:revision>
  <dcterms:created xsi:type="dcterms:W3CDTF">2017-08-02T18:10:00Z</dcterms:created>
  <dcterms:modified xsi:type="dcterms:W3CDTF">2020-10-03T14:55:27Z</dcterms:modified>
</cp:coreProperties>
</file>