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4" r:id="rId3"/>
    <p:sldId id="257" r:id="rId4"/>
    <p:sldId id="269" r:id="rId5"/>
    <p:sldId id="270" r:id="rId6"/>
    <p:sldId id="280" r:id="rId7"/>
    <p:sldId id="285" r:id="rId8"/>
    <p:sldId id="286" r:id="rId9"/>
    <p:sldId id="287" r:id="rId10"/>
    <p:sldId id="28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CB801-53FA-4075-9EC1-543A791642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3074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6A093-4E2C-4EAD-A1C7-4D71197153A1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60218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79980-9CB1-4215-A9A8-C216BF16A3C5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12280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1599A-581B-49D4-B3AC-F6FC43488A8E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2073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8A93D-B30A-4BA8-8CAF-C372B3EF895F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2079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A7DB7-7D1A-4076-8249-0B16FD597D89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41683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FCF8B-DC84-41B2-B2ED-F2927C36734B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0475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28FB7-E4E7-4B51-A45D-EE91F70D749F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807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335F-9EB7-4220-99A8-54B96006DCAF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2463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ABC33-FE3A-497D-9C3B-398D22C286B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9507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7DD15-8380-472F-B6B9-19236BE3103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754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F407D-82CB-494B-8119-63EE621DFF4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382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03DC9-8E02-47D0-BB2F-8B979A9F8CF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8578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98797-C769-4B7A-817B-B9904EFD9C3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8798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49010-913B-436D-892B-549175A78CC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234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44F5F-DE05-47A5-BCB7-3BC6CA4D29E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620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AF046-DA61-43F5-AF10-B555147D71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168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5280D-7A5C-4CF3-BC26-C3CF2C3DB35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2730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5E786-0A9F-48B4-8178-1459181788F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360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41B1-57A3-4021-92F1-37E085768FC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7701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44E97-1F96-48EC-B4F5-7C69FC52D62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213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C95962-6ECE-4583-ABEC-CDE39F89C331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7025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4" name="WordArt 10"/>
          <p:cNvSpPr>
            <a:spLocks noChangeArrowheads="1" noChangeShapeType="1" noTextEdit="1"/>
          </p:cNvSpPr>
          <p:nvPr/>
        </p:nvSpPr>
        <p:spPr bwMode="auto">
          <a:xfrm>
            <a:off x="3492500" y="476250"/>
            <a:ext cx="4608513" cy="1081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veel succes!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33747"/>
            <a:ext cx="8280920" cy="5631317"/>
          </a:xfrm>
          <a:prstGeom prst="rect">
            <a:avLst/>
          </a:prstGeom>
        </p:spPr>
      </p:pic>
      <p:sp>
        <p:nvSpPr>
          <p:cNvPr id="74758" name="AutoShape 6"/>
          <p:cNvSpPr>
            <a:spLocks noChangeArrowheads="1"/>
          </p:cNvSpPr>
          <p:nvPr/>
        </p:nvSpPr>
        <p:spPr bwMode="auto">
          <a:xfrm>
            <a:off x="3995738" y="549275"/>
            <a:ext cx="3529012" cy="863600"/>
          </a:xfrm>
          <a:prstGeom prst="wedgeRectCallout">
            <a:avLst>
              <a:gd name="adj1" fmla="val -88505"/>
              <a:gd name="adj2" fmla="val 441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Het programma opent met de mapjes ‘jaaropbrengsten’, ‘handleiding’ en ‘knoppenblad’</a:t>
            </a:r>
          </a:p>
          <a:p>
            <a:endParaRPr lang="nl-NL" altLang="nl-NL" sz="1200"/>
          </a:p>
          <a:p>
            <a:r>
              <a:rPr lang="nl-NL" altLang="nl-NL" sz="1200" b="1"/>
              <a:t>Klik op ‘knoppenblad’’</a:t>
            </a:r>
            <a:endParaRPr lang="nl-NL" altLang="nl-NL" b="1"/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>
            <a:off x="3995738" y="3573463"/>
            <a:ext cx="2663825" cy="576262"/>
          </a:xfrm>
          <a:prstGeom prst="wedgeRectCallout">
            <a:avLst>
              <a:gd name="adj1" fmla="val -141417"/>
              <a:gd name="adj2" fmla="val -21143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Selecteer in het pulldown venster het beginjaar.</a:t>
            </a:r>
            <a:endParaRPr lang="nl-NL" altLang="nl-NL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3995738" y="4292600"/>
            <a:ext cx="2663825" cy="863600"/>
          </a:xfrm>
          <a:prstGeom prst="wedgeRectCallout">
            <a:avLst>
              <a:gd name="adj1" fmla="val -116329"/>
              <a:gd name="adj2" fmla="val -17720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vervolgens op de knop ‘formulieren’ van het jaar waarvan u gegevens wilt invullen</a:t>
            </a:r>
          </a:p>
        </p:txBody>
      </p:sp>
      <p:pic>
        <p:nvPicPr>
          <p:cNvPr id="7476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2146300" cy="118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0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  <p:bldP spid="74758" grpId="1" animBg="1"/>
      <p:bldP spid="74759" grpId="0" animBg="1"/>
      <p:bldP spid="74759" grpId="1" animBg="1"/>
      <p:bldP spid="747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75" y="442912"/>
            <a:ext cx="7639050" cy="5972175"/>
          </a:xfrm>
          <a:prstGeom prst="rect">
            <a:avLst/>
          </a:prstGeom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779912" y="633015"/>
            <a:ext cx="2628900" cy="685800"/>
          </a:xfrm>
          <a:prstGeom prst="wedgeRectCallout">
            <a:avLst>
              <a:gd name="adj1" fmla="val -7314"/>
              <a:gd name="adj2" fmla="val 15806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Het programma opent met dit blad.</a:t>
            </a:r>
          </a:p>
          <a:p>
            <a:r>
              <a:rPr lang="nl-NL" altLang="nl-NL" sz="1200"/>
              <a:t>Vul in deze balk de naam in van de school.</a:t>
            </a:r>
            <a:endParaRPr lang="nl-NL" altLang="nl-NL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779912" y="2880518"/>
            <a:ext cx="2628900" cy="800100"/>
          </a:xfrm>
          <a:prstGeom prst="wedgeRectCallout">
            <a:avLst>
              <a:gd name="adj1" fmla="val -73972"/>
              <a:gd name="adj2" fmla="val -9260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het grijze pijltje en selecteer het begin van het schooljaar. </a:t>
            </a:r>
          </a:p>
          <a:p>
            <a:r>
              <a:rPr lang="nl-NL" altLang="nl-NL" sz="1200"/>
              <a:t>Het eind van het schooljaar komt automatisch in beeld.</a:t>
            </a:r>
            <a:endParaRPr lang="nl-NL" altLang="nl-NL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49" grpId="1" animBg="1"/>
      <p:bldP spid="6150" grpId="0" animBg="1"/>
      <p:bldP spid="615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33388"/>
            <a:ext cx="8964612" cy="587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3375"/>
            <a:ext cx="4524375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419475" y="260350"/>
            <a:ext cx="2628900" cy="685800"/>
          </a:xfrm>
          <a:prstGeom prst="wedgeRectCallout">
            <a:avLst>
              <a:gd name="adj1" fmla="val -149338"/>
              <a:gd name="adj2" fmla="val -925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Door op ‘opm.’  (opmerkingen) te klikken verschijnt een blad met verdere informatie.</a:t>
            </a:r>
            <a:endParaRPr lang="nl-NL" altLang="nl-NL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419475" y="1052513"/>
            <a:ext cx="2628900" cy="685800"/>
          </a:xfrm>
          <a:prstGeom prst="wedgeRectCallout">
            <a:avLst>
              <a:gd name="adj1" fmla="val -146981"/>
              <a:gd name="adj2" fmla="val -5740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het vakje  ‘1</a:t>
            </a:r>
            <a:r>
              <a:rPr lang="nl-NL" altLang="nl-NL" sz="1200" baseline="30000"/>
              <a:t>e</a:t>
            </a:r>
            <a:r>
              <a:rPr lang="nl-NL" altLang="nl-NL" sz="1200"/>
              <a:t> afname’ en selecteer de toets waarvan u de gegevens in wilt voeren</a:t>
            </a:r>
            <a:endParaRPr lang="nl-NL" altLang="nl-NL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3419475" y="1844675"/>
            <a:ext cx="2628900" cy="685800"/>
          </a:xfrm>
          <a:prstGeom prst="wedgeRectCallout">
            <a:avLst>
              <a:gd name="adj1" fmla="val -117208"/>
              <a:gd name="adj2" fmla="val 36689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het vakje onder C verschijnt het totale percentage van C,D,E.</a:t>
            </a:r>
          </a:p>
          <a:p>
            <a:r>
              <a:rPr lang="nl-NL" altLang="nl-NL" sz="1200"/>
              <a:t>Dus het percentage onvoldoendes.</a:t>
            </a:r>
            <a:endParaRPr lang="nl-NL" altLang="nl-NL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3419475" y="2636838"/>
            <a:ext cx="2628900" cy="685800"/>
          </a:xfrm>
          <a:prstGeom prst="wedgeRectCallout">
            <a:avLst>
              <a:gd name="adj1" fmla="val -131824"/>
              <a:gd name="adj2" fmla="val 28287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het vakje onder A,B ziet u het percentage voldoendes.</a:t>
            </a:r>
            <a:endParaRPr lang="nl-NL" altLang="nl-NL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419475" y="3429000"/>
            <a:ext cx="2628900" cy="800100"/>
          </a:xfrm>
          <a:prstGeom prst="wedgeRectCallout">
            <a:avLst>
              <a:gd name="adj1" fmla="val 105917"/>
              <a:gd name="adj2" fmla="val 16785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zwarte kadertjes laten de Cito percentages zien: </a:t>
            </a:r>
          </a:p>
          <a:p>
            <a:r>
              <a:rPr lang="nl-NL" altLang="nl-NL" sz="1200"/>
              <a:t>A – 25%, B – 25%, C – 25%, </a:t>
            </a:r>
          </a:p>
          <a:p>
            <a:r>
              <a:rPr lang="nl-NL" altLang="nl-NL" sz="1200"/>
              <a:t>D – 15%, E – 10 % </a:t>
            </a:r>
            <a:endParaRPr lang="nl-NL" altLang="nl-NL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3419475" y="4365625"/>
            <a:ext cx="2628900" cy="685800"/>
          </a:xfrm>
          <a:prstGeom prst="wedgeRectCallout">
            <a:avLst>
              <a:gd name="adj1" fmla="val -152778"/>
              <a:gd name="adj2" fmla="val -8379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Een opbrengst van 60% betekent 60% voldoende en 40% onvoldoende. </a:t>
            </a:r>
            <a:endParaRPr lang="nl-NL" altLang="nl-NL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420601" y="5154976"/>
            <a:ext cx="2628900" cy="800100"/>
          </a:xfrm>
          <a:prstGeom prst="wedgeRectCallout">
            <a:avLst>
              <a:gd name="adj1" fmla="val -99032"/>
              <a:gd name="adj2" fmla="val -912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de vakjes onder A,B,C,D,E kunt u scores invullen. Grafieken en opbrengsten verschijnen automatisch.</a:t>
            </a:r>
            <a:endParaRPr lang="nl-NL" altLang="nl-NL"/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3422195" y="6054907"/>
            <a:ext cx="2628900" cy="611188"/>
          </a:xfrm>
          <a:prstGeom prst="wedgeRectCallout">
            <a:avLst>
              <a:gd name="adj1" fmla="val 126690"/>
              <a:gd name="adj2" fmla="val -2038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Dit is het blad van groep 4B. Klik op ‘totaal groep 4’ en u ziet het overzicht van alle groepen 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5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7" grpId="1" animBg="1"/>
      <p:bldP spid="33798" grpId="0" animBg="1"/>
      <p:bldP spid="33798" grpId="1" animBg="1"/>
      <p:bldP spid="33800" grpId="0" animBg="1"/>
      <p:bldP spid="33800" grpId="1" animBg="1"/>
      <p:bldP spid="33801" grpId="0" animBg="1"/>
      <p:bldP spid="33801" grpId="1" animBg="1"/>
      <p:bldP spid="33802" grpId="0" animBg="1"/>
      <p:bldP spid="33802" grpId="1" animBg="1"/>
      <p:bldP spid="33803" grpId="0" animBg="1"/>
      <p:bldP spid="33803" grpId="1" animBg="1"/>
      <p:bldP spid="33804" grpId="0" animBg="1"/>
      <p:bldP spid="33804" grpId="1" animBg="1"/>
      <p:bldP spid="338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50950"/>
            <a:ext cx="8785225" cy="484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4067175" y="1981200"/>
            <a:ext cx="2628900" cy="800100"/>
          </a:xfrm>
          <a:prstGeom prst="wedgeRectCallout">
            <a:avLst>
              <a:gd name="adj1" fmla="val -18417"/>
              <a:gd name="adj2" fmla="val 336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Een voorbeeld van een totaal overzicht van de groepen 3 t/m 8 (in dit geval technisch lezen).</a:t>
            </a:r>
            <a:endParaRPr lang="nl-NL" altLang="nl-NL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3995738" y="6021388"/>
            <a:ext cx="2628900" cy="571500"/>
          </a:xfrm>
          <a:prstGeom prst="wedgeRectCallout">
            <a:avLst>
              <a:gd name="adj1" fmla="val 66847"/>
              <a:gd name="adj2" fmla="val -11166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Onderaan het blad de opbrengsten. Let ook op het gemiddelde.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5" grpId="1" animBg="1"/>
      <p:bldP spid="358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398699"/>
            <a:ext cx="8648700" cy="3409950"/>
          </a:xfrm>
          <a:prstGeom prst="rect">
            <a:avLst/>
          </a:prstGeom>
        </p:spPr>
      </p:pic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4427538" y="1449360"/>
            <a:ext cx="2628900" cy="914400"/>
          </a:xfrm>
          <a:prstGeom prst="wedgeRectCallout">
            <a:avLst>
              <a:gd name="adj1" fmla="val -71564"/>
              <a:gd name="adj2" fmla="val 6265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Op het blad ‘samenvatting en conclusies’ verschijnen onderdelen die extra aandacht nodig hebben automatisch.</a:t>
            </a:r>
            <a:endParaRPr lang="nl-NL" altLang="nl-NL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4427538" y="2564904"/>
            <a:ext cx="2628900" cy="685800"/>
          </a:xfrm>
          <a:prstGeom prst="wedgeRectCallout">
            <a:avLst>
              <a:gd name="adj1" fmla="val -17208"/>
              <a:gd name="adj2" fmla="val 13518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de omkaderde vakken kunt u uw opmerkingen noteren.</a:t>
            </a:r>
            <a:endParaRPr lang="nl-NL" altLang="nl-NL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4427538" y="4797152"/>
            <a:ext cx="2628900" cy="685800"/>
          </a:xfrm>
          <a:prstGeom prst="wedgeRectCallout">
            <a:avLst>
              <a:gd name="adj1" fmla="val -68505"/>
              <a:gd name="adj2" fmla="val -121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Tenslotte kunt u in het vak ‘conclusies’ uw beleid voor de komende periode noteren.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animBg="1"/>
      <p:bldP spid="56325" grpId="1" animBg="1"/>
      <p:bldP spid="56326" grpId="0" animBg="1"/>
      <p:bldP spid="56326" grpId="1" animBg="1"/>
      <p:bldP spid="563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33747"/>
            <a:ext cx="8280920" cy="5631317"/>
          </a:xfrm>
          <a:prstGeom prst="rect">
            <a:avLst/>
          </a:prstGeom>
        </p:spPr>
      </p:pic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5148263" y="2420938"/>
            <a:ext cx="2628900" cy="685800"/>
          </a:xfrm>
          <a:prstGeom prst="wedgeRectCallout">
            <a:avLst>
              <a:gd name="adj1" fmla="val -48731"/>
              <a:gd name="adj2" fmla="val 15185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de knop ‘trendanalyse’ en u krijgt een totaal overzicht van de ingevulde formulieren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592138"/>
            <a:ext cx="5427662" cy="564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5580063" y="1989138"/>
            <a:ext cx="2879725" cy="936625"/>
          </a:xfrm>
          <a:prstGeom prst="wedgeRectCallout">
            <a:avLst>
              <a:gd name="adj1" fmla="val -81148"/>
              <a:gd name="adj2" fmla="val -5898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Zijn de formulieren van drie jaren ingevuld dan krijgt u een goed beeld van de voldoende scores (A en B scores) van de afgelopen jaren.</a:t>
            </a:r>
            <a:endParaRPr lang="nl-NL" altLang="nl-NL"/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5580063" y="3213100"/>
            <a:ext cx="2879725" cy="576263"/>
          </a:xfrm>
          <a:prstGeom prst="wedgeRectCallout">
            <a:avLst>
              <a:gd name="adj1" fmla="val -11630"/>
              <a:gd name="adj2" fmla="val 1533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Gemiddelde scores van de afgelopen jaren komen hier ook in beeld.</a:t>
            </a:r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auto">
          <a:xfrm>
            <a:off x="5651500" y="4508500"/>
            <a:ext cx="2808288" cy="576263"/>
          </a:xfrm>
          <a:prstGeom prst="wedgeRectCallout">
            <a:avLst>
              <a:gd name="adj1" fmla="val -108338"/>
              <a:gd name="adj2" fmla="val 10481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opbrengsten kunnen het beleid voor de komende jaren mede bepalen.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nimBg="1"/>
      <p:bldP spid="78853" grpId="1" animBg="1"/>
      <p:bldP spid="78854" grpId="0" animBg="1"/>
      <p:bldP spid="78854" grpId="1" animBg="1"/>
      <p:bldP spid="788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404813"/>
            <a:ext cx="8764588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1" name="AutoShape 5"/>
          <p:cNvSpPr>
            <a:spLocks noChangeArrowheads="1"/>
          </p:cNvSpPr>
          <p:nvPr/>
        </p:nvSpPr>
        <p:spPr bwMode="auto">
          <a:xfrm>
            <a:off x="5508625" y="4940300"/>
            <a:ext cx="2879725" cy="936625"/>
          </a:xfrm>
          <a:prstGeom prst="wedgeRectCallout">
            <a:avLst>
              <a:gd name="adj1" fmla="val -22218"/>
              <a:gd name="adj2" fmla="val -16389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gemiddelde score komt ook nog eens in een grafiek in beeld.</a:t>
            </a:r>
          </a:p>
          <a:p>
            <a:r>
              <a:rPr lang="nl-NL" altLang="nl-NL" sz="1200"/>
              <a:t>U ziet de gemiddelde score van niveau A-B-C-D-E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|0.8|0.9|0.7|0.7|0.7|0.7"/>
</p:tagLst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410</Words>
  <Application>Microsoft Office PowerPoint</Application>
  <PresentationFormat>Diavoorstelling (4:3)</PresentationFormat>
  <Paragraphs>41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Arial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28</cp:revision>
  <dcterms:created xsi:type="dcterms:W3CDTF">2008-01-01T20:34:33Z</dcterms:created>
  <dcterms:modified xsi:type="dcterms:W3CDTF">2018-10-23T19:02:40Z</dcterms:modified>
</cp:coreProperties>
</file>