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4" r:id="rId2"/>
    <p:sldId id="256" r:id="rId3"/>
    <p:sldId id="275" r:id="rId4"/>
    <p:sldId id="276" r:id="rId5"/>
    <p:sldId id="277" r:id="rId6"/>
    <p:sldId id="260" r:id="rId7"/>
    <p:sldId id="257" r:id="rId8"/>
    <p:sldId id="258" r:id="rId9"/>
    <p:sldId id="259" r:id="rId10"/>
    <p:sldId id="261" r:id="rId11"/>
    <p:sldId id="262" r:id="rId12"/>
    <p:sldId id="263" r:id="rId13"/>
    <p:sldId id="278" r:id="rId14"/>
    <p:sldId id="279" r:id="rId15"/>
    <p:sldId id="280" r:id="rId16"/>
    <p:sldId id="281" r:id="rId17"/>
    <p:sldId id="282" r:id="rId18"/>
    <p:sldId id="283" r:id="rId19"/>
    <p:sldId id="284" r:id="rId20"/>
    <p:sldId id="264" r:id="rId21"/>
    <p:sldId id="265" r:id="rId22"/>
    <p:sldId id="285" r:id="rId23"/>
    <p:sldId id="266" r:id="rId24"/>
    <p:sldId id="267" r:id="rId25"/>
    <p:sldId id="268" r:id="rId26"/>
    <p:sldId id="269" r:id="rId27"/>
    <p:sldId id="270" r:id="rId28"/>
    <p:sldId id="271" r:id="rId29"/>
    <p:sldId id="272" r:id="rId30"/>
    <p:sldId id="286"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640280-26DF-4D5D-9116-93D44670280E}" type="datetimeFigureOut">
              <a:rPr lang="nl-NL" smtClean="0"/>
              <a:t>30-6-2019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BC178D-098A-436D-A923-10EE578C3028}" type="slidenum">
              <a:rPr lang="nl-NL" smtClean="0"/>
              <a:t>‹nr.›</a:t>
            </a:fld>
            <a:endParaRPr lang="nl-NL"/>
          </a:p>
        </p:txBody>
      </p:sp>
    </p:spTree>
    <p:extLst>
      <p:ext uri="{BB962C8B-B14F-4D97-AF65-F5344CB8AC3E}">
        <p14:creationId xmlns:p14="http://schemas.microsoft.com/office/powerpoint/2010/main" val="3996804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26A3079-7056-2D4A-97F1-FF3DD984FF8F}" type="slidenum">
              <a:rPr lang="nl-NL" smtClean="0"/>
              <a:t>3</a:t>
            </a:fld>
            <a:endParaRPr lang="nl-NL"/>
          </a:p>
        </p:txBody>
      </p:sp>
    </p:spTree>
    <p:extLst>
      <p:ext uri="{BB962C8B-B14F-4D97-AF65-F5344CB8AC3E}">
        <p14:creationId xmlns:p14="http://schemas.microsoft.com/office/powerpoint/2010/main" val="2894175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26A3079-7056-2D4A-97F1-FF3DD984FF8F}" type="slidenum">
              <a:rPr lang="nl-NL" smtClean="0"/>
              <a:t>4</a:t>
            </a:fld>
            <a:endParaRPr lang="nl-NL"/>
          </a:p>
        </p:txBody>
      </p:sp>
    </p:spTree>
    <p:extLst>
      <p:ext uri="{BB962C8B-B14F-4D97-AF65-F5344CB8AC3E}">
        <p14:creationId xmlns:p14="http://schemas.microsoft.com/office/powerpoint/2010/main" val="315489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26A3079-7056-2D4A-97F1-FF3DD984FF8F}" type="slidenum">
              <a:rPr lang="nl-NL" smtClean="0"/>
              <a:t>13</a:t>
            </a:fld>
            <a:endParaRPr lang="nl-NL"/>
          </a:p>
        </p:txBody>
      </p:sp>
    </p:spTree>
    <p:extLst>
      <p:ext uri="{BB962C8B-B14F-4D97-AF65-F5344CB8AC3E}">
        <p14:creationId xmlns:p14="http://schemas.microsoft.com/office/powerpoint/2010/main" val="4036823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26A3079-7056-2D4A-97F1-FF3DD984FF8F}" type="slidenum">
              <a:rPr lang="nl-NL" smtClean="0"/>
              <a:t>14</a:t>
            </a:fld>
            <a:endParaRPr lang="nl-NL"/>
          </a:p>
        </p:txBody>
      </p:sp>
    </p:spTree>
    <p:extLst>
      <p:ext uri="{BB962C8B-B14F-4D97-AF65-F5344CB8AC3E}">
        <p14:creationId xmlns:p14="http://schemas.microsoft.com/office/powerpoint/2010/main" val="1033792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7B9174C5-A3E0-4C20-937A-F8BC08CF3089}" type="datetimeFigureOut">
              <a:rPr lang="nl-NL" smtClean="0"/>
              <a:t>30-6-2019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E36914-8753-46BD-AD24-422B0417BE5A}" type="slidenum">
              <a:rPr lang="nl-NL" smtClean="0"/>
              <a:t>‹nr.›</a:t>
            </a:fld>
            <a:endParaRPr lang="nl-NL"/>
          </a:p>
        </p:txBody>
      </p:sp>
    </p:spTree>
    <p:extLst>
      <p:ext uri="{BB962C8B-B14F-4D97-AF65-F5344CB8AC3E}">
        <p14:creationId xmlns:p14="http://schemas.microsoft.com/office/powerpoint/2010/main" val="95900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B9174C5-A3E0-4C20-937A-F8BC08CF3089}" type="datetimeFigureOut">
              <a:rPr lang="nl-NL" smtClean="0"/>
              <a:t>30-6-2019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E36914-8753-46BD-AD24-422B0417BE5A}" type="slidenum">
              <a:rPr lang="nl-NL" smtClean="0"/>
              <a:t>‹nr.›</a:t>
            </a:fld>
            <a:endParaRPr lang="nl-NL"/>
          </a:p>
        </p:txBody>
      </p:sp>
    </p:spTree>
    <p:extLst>
      <p:ext uri="{BB962C8B-B14F-4D97-AF65-F5344CB8AC3E}">
        <p14:creationId xmlns:p14="http://schemas.microsoft.com/office/powerpoint/2010/main" val="30548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B9174C5-A3E0-4C20-937A-F8BC08CF3089}" type="datetimeFigureOut">
              <a:rPr lang="nl-NL" smtClean="0"/>
              <a:t>30-6-2019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E36914-8753-46BD-AD24-422B0417BE5A}" type="slidenum">
              <a:rPr lang="nl-NL" smtClean="0"/>
              <a:t>‹nr.›</a:t>
            </a:fld>
            <a:endParaRPr lang="nl-NL"/>
          </a:p>
        </p:txBody>
      </p:sp>
    </p:spTree>
    <p:extLst>
      <p:ext uri="{BB962C8B-B14F-4D97-AF65-F5344CB8AC3E}">
        <p14:creationId xmlns:p14="http://schemas.microsoft.com/office/powerpoint/2010/main" val="4146294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Boom LVS">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xmlns="" id="{5A965057-B411-7D4C-9BEF-69A45D1D5149}"/>
              </a:ext>
            </a:extLst>
          </p:cNvPr>
          <p:cNvSpPr/>
          <p:nvPr userDrawn="1"/>
        </p:nvSpPr>
        <p:spPr>
          <a:xfrm>
            <a:off x="6017840" y="0"/>
            <a:ext cx="4616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Rechthoek 3">
            <a:extLst>
              <a:ext uri="{FF2B5EF4-FFF2-40B4-BE49-F238E27FC236}">
                <a16:creationId xmlns:a16="http://schemas.microsoft.com/office/drawing/2014/main" xmlns="" id="{CBCCBDD0-DA74-0F42-86A5-710978471A4B}"/>
              </a:ext>
            </a:extLst>
          </p:cNvPr>
          <p:cNvSpPr/>
          <p:nvPr userDrawn="1"/>
        </p:nvSpPr>
        <p:spPr>
          <a:xfrm>
            <a:off x="-7816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5" name="Afbeelding 4">
            <a:extLst>
              <a:ext uri="{FF2B5EF4-FFF2-40B4-BE49-F238E27FC236}">
                <a16:creationId xmlns:a16="http://schemas.microsoft.com/office/drawing/2014/main" xmlns="" id="{236B09DA-14E7-844B-BF7B-E5CB7B1D42D3}"/>
              </a:ext>
            </a:extLst>
          </p:cNvPr>
          <p:cNvPicPr>
            <a:picLocks noChangeAspect="1"/>
          </p:cNvPicPr>
          <p:nvPr userDrawn="1"/>
        </p:nvPicPr>
        <p:blipFill rotWithShape="1">
          <a:blip r:embed="rId2"/>
          <a:srcRect/>
          <a:stretch/>
        </p:blipFill>
        <p:spPr>
          <a:xfrm>
            <a:off x="821130" y="0"/>
            <a:ext cx="4264925" cy="6858000"/>
          </a:xfrm>
          <a:prstGeom prst="rect">
            <a:avLst/>
          </a:prstGeom>
        </p:spPr>
      </p:pic>
      <p:pic>
        <p:nvPicPr>
          <p:cNvPr id="7" name="Afbeelding 6">
            <a:extLst>
              <a:ext uri="{FF2B5EF4-FFF2-40B4-BE49-F238E27FC236}">
                <a16:creationId xmlns:a16="http://schemas.microsoft.com/office/drawing/2014/main" xmlns="" id="{67EE25E2-8AF5-5B49-AB04-A0E92E48256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69173" y="0"/>
            <a:ext cx="5722827" cy="6858000"/>
          </a:xfrm>
          <a:prstGeom prst="rect">
            <a:avLst/>
          </a:prstGeom>
        </p:spPr>
      </p:pic>
      <p:pic>
        <p:nvPicPr>
          <p:cNvPr id="10" name="Afbeelding 9">
            <a:extLst>
              <a:ext uri="{FF2B5EF4-FFF2-40B4-BE49-F238E27FC236}">
                <a16:creationId xmlns:a16="http://schemas.microsoft.com/office/drawing/2014/main" xmlns="" id="{346D608B-E7D4-EE4F-BAF7-1F4D4AE2836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965905" y="5883275"/>
            <a:ext cx="2007870" cy="533400"/>
          </a:xfrm>
          <a:prstGeom prst="rect">
            <a:avLst/>
          </a:prstGeom>
        </p:spPr>
      </p:pic>
    </p:spTree>
    <p:extLst>
      <p:ext uri="{BB962C8B-B14F-4D97-AF65-F5344CB8AC3E}">
        <p14:creationId xmlns:p14="http://schemas.microsoft.com/office/powerpoint/2010/main" val="2800761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pagina">
    <p:bg>
      <p:bgPr>
        <a:solidFill>
          <a:schemeClr val="tx2">
            <a:alpha val="15000"/>
          </a:schemeClr>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xmlns="" id="{3C2128F8-BCAB-7143-BE4F-589855FA5BC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11151427" y="5720521"/>
            <a:ext cx="1338580" cy="355600"/>
          </a:xfrm>
          <a:prstGeom prst="rect">
            <a:avLst/>
          </a:prstGeom>
        </p:spPr>
      </p:pic>
      <p:sp>
        <p:nvSpPr>
          <p:cNvPr id="9" name="Rechthoek 8">
            <a:extLst>
              <a:ext uri="{FF2B5EF4-FFF2-40B4-BE49-F238E27FC236}">
                <a16:creationId xmlns:a16="http://schemas.microsoft.com/office/drawing/2014/main" xmlns="" id="{09F2CB87-836A-3842-BB32-C6B62A355F72}"/>
              </a:ext>
            </a:extLst>
          </p:cNvPr>
          <p:cNvSpPr/>
          <p:nvPr userDrawn="1"/>
        </p:nvSpPr>
        <p:spPr>
          <a:xfrm>
            <a:off x="0" y="0"/>
            <a:ext cx="59167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0" name="Titel 9">
            <a:extLst>
              <a:ext uri="{FF2B5EF4-FFF2-40B4-BE49-F238E27FC236}">
                <a16:creationId xmlns:a16="http://schemas.microsoft.com/office/drawing/2014/main" xmlns="" id="{7F290C94-AEC5-CC4B-9D6C-A71CB05A2845}"/>
              </a:ext>
            </a:extLst>
          </p:cNvPr>
          <p:cNvSpPr>
            <a:spLocks noGrp="1"/>
          </p:cNvSpPr>
          <p:nvPr>
            <p:ph type="title"/>
          </p:nvPr>
        </p:nvSpPr>
        <p:spPr>
          <a:xfrm>
            <a:off x="591671" y="752475"/>
            <a:ext cx="11600329" cy="757704"/>
          </a:xfrm>
          <a:prstGeom prst="rect">
            <a:avLst/>
          </a:prstGeom>
        </p:spPr>
        <p:txBody>
          <a:bodyPr/>
          <a:lstStyle>
            <a:lvl1pPr algn="ctr">
              <a:defRPr b="1">
                <a:solidFill>
                  <a:schemeClr val="tx2"/>
                </a:solidFill>
              </a:defRPr>
            </a:lvl1pPr>
          </a:lstStyle>
          <a:p>
            <a:r>
              <a:rPr lang="nl-NL" dirty="0"/>
              <a:t>Klik om stijl te bewerken</a:t>
            </a:r>
          </a:p>
        </p:txBody>
      </p:sp>
      <p:sp>
        <p:nvSpPr>
          <p:cNvPr id="12" name="Tijdelijke aanduiding voor tekst 11">
            <a:extLst>
              <a:ext uri="{FF2B5EF4-FFF2-40B4-BE49-F238E27FC236}">
                <a16:creationId xmlns:a16="http://schemas.microsoft.com/office/drawing/2014/main" xmlns="" id="{A68B3015-5446-6940-B2EC-9D1987CE5A16}"/>
              </a:ext>
            </a:extLst>
          </p:cNvPr>
          <p:cNvSpPr>
            <a:spLocks noGrp="1"/>
          </p:cNvSpPr>
          <p:nvPr>
            <p:ph type="body" sz="quarter" idx="10" hasCustomPrompt="1"/>
          </p:nvPr>
        </p:nvSpPr>
        <p:spPr>
          <a:xfrm>
            <a:off x="2427288" y="2057400"/>
            <a:ext cx="7751762" cy="514350"/>
          </a:xfrm>
          <a:prstGeom prst="rect">
            <a:avLst/>
          </a:prstGeom>
        </p:spPr>
        <p:txBody>
          <a:bodyPr/>
          <a:lstStyle>
            <a:lvl1pPr marL="0" indent="0">
              <a:lnSpc>
                <a:spcPct val="150000"/>
              </a:lnSpc>
              <a:buNone/>
              <a:defRPr sz="1600" b="1">
                <a:solidFill>
                  <a:schemeClr val="tx2"/>
                </a:solidFill>
              </a:defRPr>
            </a:lvl1pPr>
          </a:lstStyle>
          <a:p>
            <a:r>
              <a:rPr lang="nl-NL" dirty="0"/>
              <a:t>Header</a:t>
            </a:r>
          </a:p>
        </p:txBody>
      </p:sp>
      <p:sp>
        <p:nvSpPr>
          <p:cNvPr id="14" name="Tijdelijke aanduiding voor tekst 11">
            <a:extLst>
              <a:ext uri="{FF2B5EF4-FFF2-40B4-BE49-F238E27FC236}">
                <a16:creationId xmlns:a16="http://schemas.microsoft.com/office/drawing/2014/main" xmlns="" id="{DDEED24B-7B99-B544-84E1-F0C6D5C60F93}"/>
              </a:ext>
            </a:extLst>
          </p:cNvPr>
          <p:cNvSpPr>
            <a:spLocks noGrp="1"/>
          </p:cNvSpPr>
          <p:nvPr>
            <p:ph type="body" sz="quarter" idx="11" hasCustomPrompt="1"/>
          </p:nvPr>
        </p:nvSpPr>
        <p:spPr>
          <a:xfrm>
            <a:off x="2427288" y="2743200"/>
            <a:ext cx="7751762" cy="3143250"/>
          </a:xfrm>
          <a:prstGeom prst="rect">
            <a:avLst/>
          </a:prstGeom>
        </p:spPr>
        <p:txBody>
          <a:bodyPr/>
          <a:lstStyle>
            <a:lvl1pPr marL="0" indent="0">
              <a:lnSpc>
                <a:spcPct val="150000"/>
              </a:lnSpc>
              <a:buNone/>
              <a:defRPr sz="1400" b="0">
                <a:solidFill>
                  <a:schemeClr val="accent1"/>
                </a:solidFill>
              </a:defRPr>
            </a:lvl1pPr>
          </a:lstStyle>
          <a:p>
            <a:r>
              <a:rPr lang="nl-NL" dirty="0"/>
              <a:t>Content</a:t>
            </a:r>
          </a:p>
        </p:txBody>
      </p:sp>
    </p:spTree>
    <p:extLst>
      <p:ext uri="{BB962C8B-B14F-4D97-AF65-F5344CB8AC3E}">
        <p14:creationId xmlns:p14="http://schemas.microsoft.com/office/powerpoint/2010/main" val="274946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angepaste indeling">
    <p:bg>
      <p:bgPr>
        <a:solidFill>
          <a:schemeClr val="tx1">
            <a:alpha val="15000"/>
          </a:schemeClr>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xmlns="" id="{452565D7-E985-4343-869C-C7C69394D7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6200000">
            <a:off x="11151427" y="5720521"/>
            <a:ext cx="1338580" cy="355600"/>
          </a:xfrm>
          <a:prstGeom prst="rect">
            <a:avLst/>
          </a:prstGeom>
        </p:spPr>
      </p:pic>
      <p:sp>
        <p:nvSpPr>
          <p:cNvPr id="4" name="Rechthoek 3">
            <a:extLst>
              <a:ext uri="{FF2B5EF4-FFF2-40B4-BE49-F238E27FC236}">
                <a16:creationId xmlns:a16="http://schemas.microsoft.com/office/drawing/2014/main" xmlns="" id="{CB53094E-2A43-D14F-9B5F-1B5C8700B384}"/>
              </a:ext>
            </a:extLst>
          </p:cNvPr>
          <p:cNvSpPr/>
          <p:nvPr userDrawn="1"/>
        </p:nvSpPr>
        <p:spPr>
          <a:xfrm>
            <a:off x="0" y="0"/>
            <a:ext cx="59167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itel 9">
            <a:extLst>
              <a:ext uri="{FF2B5EF4-FFF2-40B4-BE49-F238E27FC236}">
                <a16:creationId xmlns:a16="http://schemas.microsoft.com/office/drawing/2014/main" xmlns="" id="{533D7FC7-EE7F-A243-A5BA-992387A0DACF}"/>
              </a:ext>
            </a:extLst>
          </p:cNvPr>
          <p:cNvSpPr>
            <a:spLocks noGrp="1"/>
          </p:cNvSpPr>
          <p:nvPr>
            <p:ph type="title"/>
          </p:nvPr>
        </p:nvSpPr>
        <p:spPr>
          <a:xfrm>
            <a:off x="591671" y="752475"/>
            <a:ext cx="11600329" cy="757704"/>
          </a:xfrm>
          <a:prstGeom prst="rect">
            <a:avLst/>
          </a:prstGeom>
        </p:spPr>
        <p:txBody>
          <a:bodyPr/>
          <a:lstStyle>
            <a:lvl1pPr algn="ctr">
              <a:defRPr b="1">
                <a:solidFill>
                  <a:schemeClr val="tx2"/>
                </a:solidFill>
              </a:defRPr>
            </a:lvl1pPr>
          </a:lstStyle>
          <a:p>
            <a:r>
              <a:rPr lang="nl-NL" dirty="0"/>
              <a:t>Klik om stijl te bewerken</a:t>
            </a:r>
          </a:p>
        </p:txBody>
      </p:sp>
      <p:sp>
        <p:nvSpPr>
          <p:cNvPr id="7" name="Tijdelijke aanduiding voor tekst 11">
            <a:extLst>
              <a:ext uri="{FF2B5EF4-FFF2-40B4-BE49-F238E27FC236}">
                <a16:creationId xmlns:a16="http://schemas.microsoft.com/office/drawing/2014/main" xmlns="" id="{69CEFDB1-0AB2-7842-B473-653C9A85FA58}"/>
              </a:ext>
            </a:extLst>
          </p:cNvPr>
          <p:cNvSpPr>
            <a:spLocks noGrp="1"/>
          </p:cNvSpPr>
          <p:nvPr>
            <p:ph type="body" sz="quarter" idx="10" hasCustomPrompt="1"/>
          </p:nvPr>
        </p:nvSpPr>
        <p:spPr>
          <a:xfrm>
            <a:off x="2427288" y="2057400"/>
            <a:ext cx="7751762" cy="514350"/>
          </a:xfrm>
          <a:prstGeom prst="rect">
            <a:avLst/>
          </a:prstGeom>
        </p:spPr>
        <p:txBody>
          <a:bodyPr/>
          <a:lstStyle>
            <a:lvl1pPr marL="0" indent="0">
              <a:lnSpc>
                <a:spcPct val="150000"/>
              </a:lnSpc>
              <a:buNone/>
              <a:defRPr sz="1600" b="1">
                <a:solidFill>
                  <a:schemeClr val="tx2"/>
                </a:solidFill>
              </a:defRPr>
            </a:lvl1pPr>
          </a:lstStyle>
          <a:p>
            <a:r>
              <a:rPr lang="nl-NL" dirty="0"/>
              <a:t>Header</a:t>
            </a:r>
          </a:p>
        </p:txBody>
      </p:sp>
      <p:sp>
        <p:nvSpPr>
          <p:cNvPr id="8" name="Tijdelijke aanduiding voor tekst 11">
            <a:extLst>
              <a:ext uri="{FF2B5EF4-FFF2-40B4-BE49-F238E27FC236}">
                <a16:creationId xmlns:a16="http://schemas.microsoft.com/office/drawing/2014/main" xmlns="" id="{8097FFCD-30DD-344B-AAC2-ADF1311E55C9}"/>
              </a:ext>
            </a:extLst>
          </p:cNvPr>
          <p:cNvSpPr>
            <a:spLocks noGrp="1"/>
          </p:cNvSpPr>
          <p:nvPr>
            <p:ph type="body" sz="quarter" idx="11" hasCustomPrompt="1"/>
          </p:nvPr>
        </p:nvSpPr>
        <p:spPr>
          <a:xfrm>
            <a:off x="2427288" y="2743200"/>
            <a:ext cx="7751762" cy="3143250"/>
          </a:xfrm>
          <a:prstGeom prst="rect">
            <a:avLst/>
          </a:prstGeom>
        </p:spPr>
        <p:txBody>
          <a:bodyPr/>
          <a:lstStyle>
            <a:lvl1pPr marL="0" indent="0">
              <a:lnSpc>
                <a:spcPct val="150000"/>
              </a:lnSpc>
              <a:buNone/>
              <a:defRPr sz="1400" b="0">
                <a:solidFill>
                  <a:schemeClr val="accent1"/>
                </a:solidFill>
              </a:defRPr>
            </a:lvl1pPr>
          </a:lstStyle>
          <a:p>
            <a:r>
              <a:rPr lang="nl-NL" dirty="0"/>
              <a:t>Content</a:t>
            </a:r>
          </a:p>
        </p:txBody>
      </p:sp>
    </p:spTree>
    <p:extLst>
      <p:ext uri="{BB962C8B-B14F-4D97-AF65-F5344CB8AC3E}">
        <p14:creationId xmlns:p14="http://schemas.microsoft.com/office/powerpoint/2010/main" val="3404683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fographic LVS">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xmlns="" id="{71731F47-C7BF-DB43-A83B-C7E72AFF504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36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010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7B9174C5-A3E0-4C20-937A-F8BC08CF3089}" type="datetimeFigureOut">
              <a:rPr lang="nl-NL" smtClean="0"/>
              <a:t>30-6-2019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E36914-8753-46BD-AD24-422B0417BE5A}" type="slidenum">
              <a:rPr lang="nl-NL" smtClean="0"/>
              <a:t>‹nr.›</a:t>
            </a:fld>
            <a:endParaRPr lang="nl-NL"/>
          </a:p>
        </p:txBody>
      </p:sp>
    </p:spTree>
    <p:extLst>
      <p:ext uri="{BB962C8B-B14F-4D97-AF65-F5344CB8AC3E}">
        <p14:creationId xmlns:p14="http://schemas.microsoft.com/office/powerpoint/2010/main" val="423329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B9174C5-A3E0-4C20-937A-F8BC08CF3089}" type="datetimeFigureOut">
              <a:rPr lang="nl-NL" smtClean="0"/>
              <a:t>30-6-2019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2E36914-8753-46BD-AD24-422B0417BE5A}" type="slidenum">
              <a:rPr lang="nl-NL" smtClean="0"/>
              <a:t>‹nr.›</a:t>
            </a:fld>
            <a:endParaRPr lang="nl-NL"/>
          </a:p>
        </p:txBody>
      </p:sp>
    </p:spTree>
    <p:extLst>
      <p:ext uri="{BB962C8B-B14F-4D97-AF65-F5344CB8AC3E}">
        <p14:creationId xmlns:p14="http://schemas.microsoft.com/office/powerpoint/2010/main" val="3310376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7B9174C5-A3E0-4C20-937A-F8BC08CF3089}" type="datetimeFigureOut">
              <a:rPr lang="nl-NL" smtClean="0"/>
              <a:t>30-6-2019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2E36914-8753-46BD-AD24-422B0417BE5A}" type="slidenum">
              <a:rPr lang="nl-NL" smtClean="0"/>
              <a:t>‹nr.›</a:t>
            </a:fld>
            <a:endParaRPr lang="nl-NL"/>
          </a:p>
        </p:txBody>
      </p:sp>
    </p:spTree>
    <p:extLst>
      <p:ext uri="{BB962C8B-B14F-4D97-AF65-F5344CB8AC3E}">
        <p14:creationId xmlns:p14="http://schemas.microsoft.com/office/powerpoint/2010/main" val="1531879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7B9174C5-A3E0-4C20-937A-F8BC08CF3089}" type="datetimeFigureOut">
              <a:rPr lang="nl-NL" smtClean="0"/>
              <a:t>30-6-2019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C2E36914-8753-46BD-AD24-422B0417BE5A}" type="slidenum">
              <a:rPr lang="nl-NL" smtClean="0"/>
              <a:t>‹nr.›</a:t>
            </a:fld>
            <a:endParaRPr lang="nl-NL"/>
          </a:p>
        </p:txBody>
      </p:sp>
    </p:spTree>
    <p:extLst>
      <p:ext uri="{BB962C8B-B14F-4D97-AF65-F5344CB8AC3E}">
        <p14:creationId xmlns:p14="http://schemas.microsoft.com/office/powerpoint/2010/main" val="889685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7B9174C5-A3E0-4C20-937A-F8BC08CF3089}" type="datetimeFigureOut">
              <a:rPr lang="nl-NL" smtClean="0"/>
              <a:t>30-6-2019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C2E36914-8753-46BD-AD24-422B0417BE5A}" type="slidenum">
              <a:rPr lang="nl-NL" smtClean="0"/>
              <a:t>‹nr.›</a:t>
            </a:fld>
            <a:endParaRPr lang="nl-NL"/>
          </a:p>
        </p:txBody>
      </p:sp>
    </p:spTree>
    <p:extLst>
      <p:ext uri="{BB962C8B-B14F-4D97-AF65-F5344CB8AC3E}">
        <p14:creationId xmlns:p14="http://schemas.microsoft.com/office/powerpoint/2010/main" val="2491122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B9174C5-A3E0-4C20-937A-F8BC08CF3089}" type="datetimeFigureOut">
              <a:rPr lang="nl-NL" smtClean="0"/>
              <a:t>30-6-2019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2E36914-8753-46BD-AD24-422B0417BE5A}" type="slidenum">
              <a:rPr lang="nl-NL" smtClean="0"/>
              <a:t>‹nr.›</a:t>
            </a:fld>
            <a:endParaRPr lang="nl-NL"/>
          </a:p>
        </p:txBody>
      </p:sp>
    </p:spTree>
    <p:extLst>
      <p:ext uri="{BB962C8B-B14F-4D97-AF65-F5344CB8AC3E}">
        <p14:creationId xmlns:p14="http://schemas.microsoft.com/office/powerpoint/2010/main" val="3073707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B9174C5-A3E0-4C20-937A-F8BC08CF3089}" type="datetimeFigureOut">
              <a:rPr lang="nl-NL" smtClean="0"/>
              <a:t>30-6-2019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2E36914-8753-46BD-AD24-422B0417BE5A}" type="slidenum">
              <a:rPr lang="nl-NL" smtClean="0"/>
              <a:t>‹nr.›</a:t>
            </a:fld>
            <a:endParaRPr lang="nl-NL"/>
          </a:p>
        </p:txBody>
      </p:sp>
    </p:spTree>
    <p:extLst>
      <p:ext uri="{BB962C8B-B14F-4D97-AF65-F5344CB8AC3E}">
        <p14:creationId xmlns:p14="http://schemas.microsoft.com/office/powerpoint/2010/main" val="3029676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B9174C5-A3E0-4C20-937A-F8BC08CF3089}" type="datetimeFigureOut">
              <a:rPr lang="nl-NL" smtClean="0"/>
              <a:t>30-6-2019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2E36914-8753-46BD-AD24-422B0417BE5A}" type="slidenum">
              <a:rPr lang="nl-NL" smtClean="0"/>
              <a:t>‹nr.›</a:t>
            </a:fld>
            <a:endParaRPr lang="nl-NL"/>
          </a:p>
        </p:txBody>
      </p:sp>
    </p:spTree>
    <p:extLst>
      <p:ext uri="{BB962C8B-B14F-4D97-AF65-F5344CB8AC3E}">
        <p14:creationId xmlns:p14="http://schemas.microsoft.com/office/powerpoint/2010/main" val="325686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9174C5-A3E0-4C20-937A-F8BC08CF3089}" type="datetimeFigureOut">
              <a:rPr lang="nl-NL" smtClean="0"/>
              <a:t>30-6-2019</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36914-8753-46BD-AD24-422B0417BE5A}" type="slidenum">
              <a:rPr lang="nl-NL" smtClean="0"/>
              <a:t>‹nr.›</a:t>
            </a:fld>
            <a:endParaRPr lang="nl-NL"/>
          </a:p>
        </p:txBody>
      </p:sp>
    </p:spTree>
    <p:extLst>
      <p:ext uri="{BB962C8B-B14F-4D97-AF65-F5344CB8AC3E}">
        <p14:creationId xmlns:p14="http://schemas.microsoft.com/office/powerpoint/2010/main" val="1699192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326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100" b="1" dirty="0">
                <a:solidFill>
                  <a:srgbClr val="FF0000"/>
                </a:solidFill>
                <a:latin typeface="Century Gothic" panose="020B0502020202020204" pitchFamily="34" charset="0"/>
              </a:rPr>
              <a:t>Waarom 1 tekst bij AVI? Hoe bevalt dat? Weinig variatie! En is het niet te kort?</a:t>
            </a:r>
            <a:r>
              <a:rPr lang="nl-NL" dirty="0"/>
              <a:t/>
            </a:r>
            <a:br>
              <a:rPr lang="nl-NL" dirty="0"/>
            </a:br>
            <a:endParaRPr lang="nl-NL" dirty="0"/>
          </a:p>
        </p:txBody>
      </p:sp>
      <p:sp>
        <p:nvSpPr>
          <p:cNvPr id="3" name="Tijdelijke aanduiding voor inhoud 2"/>
          <p:cNvSpPr>
            <a:spLocks noGrp="1"/>
          </p:cNvSpPr>
          <p:nvPr>
            <p:ph idx="1"/>
          </p:nvPr>
        </p:nvSpPr>
        <p:spPr/>
        <p:txBody>
          <a:bodyPr/>
          <a:lstStyle/>
          <a:p>
            <a:r>
              <a:rPr lang="nl-NL" dirty="0" smtClean="0"/>
              <a:t>Er zijn twee teksten: A+B versie</a:t>
            </a:r>
          </a:p>
          <a:p>
            <a:r>
              <a:rPr lang="nl-NL" dirty="0" smtClean="0"/>
              <a:t>Voordeel: je hoeft niet te schakelen tussen de teksten.</a:t>
            </a:r>
          </a:p>
          <a:p>
            <a:r>
              <a:rPr lang="nl-NL" dirty="0" smtClean="0"/>
              <a:t>Je hoeft ook niet door te toetsen: niveau = in DLE &gt;&gt; AVI niveau</a:t>
            </a:r>
          </a:p>
          <a:p>
            <a:endParaRPr lang="nl-NL" dirty="0"/>
          </a:p>
        </p:txBody>
      </p:sp>
      <p:pic>
        <p:nvPicPr>
          <p:cNvPr id="4" name="Picture 2" descr="https://gyazo.com/4017997de46a9ef2a3a8b1c298b51f5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76624"/>
            <a:ext cx="6600825" cy="3190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21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2337" y="3168073"/>
            <a:ext cx="10515600" cy="1325563"/>
          </a:xfrm>
        </p:spPr>
        <p:txBody>
          <a:bodyPr>
            <a:normAutofit/>
          </a:bodyPr>
          <a:lstStyle/>
          <a:p>
            <a:r>
              <a:rPr lang="nl-NL" sz="2800" b="1" dirty="0">
                <a:solidFill>
                  <a:srgbClr val="FF0000"/>
                </a:solidFill>
                <a:latin typeface="Century Gothic" panose="020B0502020202020204" pitchFamily="34" charset="0"/>
              </a:rPr>
              <a:t>Hoe zit de DMT eruit? Hoe gaat dit in de praktijk</a:t>
            </a:r>
            <a:r>
              <a:rPr lang="nl-NL" sz="2800" b="1" dirty="0" smtClean="0">
                <a:solidFill>
                  <a:srgbClr val="FF0000"/>
                </a:solidFill>
                <a:latin typeface="Century Gothic" panose="020B0502020202020204" pitchFamily="34" charset="0"/>
              </a:rPr>
              <a:t>?</a:t>
            </a:r>
            <a:r>
              <a:rPr lang="nl-NL" sz="2800" b="1" dirty="0" smtClean="0">
                <a:solidFill>
                  <a:srgbClr val="FF0000"/>
                </a:solidFill>
              </a:rPr>
              <a:t/>
            </a:r>
            <a:br>
              <a:rPr lang="nl-NL" sz="2800" b="1" dirty="0" smtClean="0">
                <a:solidFill>
                  <a:srgbClr val="FF0000"/>
                </a:solidFill>
              </a:rPr>
            </a:br>
            <a:endParaRPr lang="nl-NL" sz="2800" b="1" dirty="0">
              <a:solidFill>
                <a:srgbClr val="FF0000"/>
              </a:solidFill>
            </a:endParaRPr>
          </a:p>
        </p:txBody>
      </p:sp>
      <p:sp>
        <p:nvSpPr>
          <p:cNvPr id="3" name="Tijdelijke aanduiding voor inhoud 2"/>
          <p:cNvSpPr>
            <a:spLocks noGrp="1"/>
          </p:cNvSpPr>
          <p:nvPr>
            <p:ph idx="1"/>
          </p:nvPr>
        </p:nvSpPr>
        <p:spPr>
          <a:xfrm>
            <a:off x="682337" y="546389"/>
            <a:ext cx="10515600" cy="2621684"/>
          </a:xfrm>
        </p:spPr>
        <p:txBody>
          <a:bodyPr>
            <a:normAutofit/>
          </a:bodyPr>
          <a:lstStyle/>
          <a:p>
            <a:r>
              <a:rPr lang="nl-NL" dirty="0" smtClean="0"/>
              <a:t>De toets is simpel af te nemen. Kost maar één minuut per leerling. Wanneer je 2 toetsen afneemt A+B versie: 2 minuten.</a:t>
            </a:r>
          </a:p>
          <a:p>
            <a:r>
              <a:rPr lang="nl-NL" dirty="0" smtClean="0"/>
              <a:t>In korte tijd kun je een hele groep toetsen!!</a:t>
            </a:r>
          </a:p>
          <a:p>
            <a:r>
              <a:rPr lang="nl-NL" dirty="0" smtClean="0"/>
              <a:t>Zwakke leerlingen kun je doortoetsen met DMT</a:t>
            </a:r>
          </a:p>
          <a:p>
            <a:pPr marL="0" indent="0">
              <a:buNone/>
            </a:pPr>
            <a:endParaRPr lang="nl-NL" dirty="0" smtClean="0"/>
          </a:p>
          <a:p>
            <a:endParaRPr lang="nl-NL" dirty="0"/>
          </a:p>
        </p:txBody>
      </p:sp>
      <p:sp>
        <p:nvSpPr>
          <p:cNvPr id="4" name="Tijdelijke aanduiding voor inhoud 2"/>
          <p:cNvSpPr txBox="1">
            <a:spLocks/>
          </p:cNvSpPr>
          <p:nvPr/>
        </p:nvSpPr>
        <p:spPr>
          <a:xfrm>
            <a:off x="682337" y="3830854"/>
            <a:ext cx="10515600" cy="26216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smtClean="0"/>
              <a:t>DMT is er niet voor SVT. Er is wel een TTL in ontwikkeling</a:t>
            </a:r>
          </a:p>
          <a:p>
            <a:r>
              <a:rPr lang="nl-NL" dirty="0" smtClean="0"/>
              <a:t>Start ontwikkeling TTL: september 2019. Vergelijkbaar met Brus en Klepel </a:t>
            </a:r>
          </a:p>
          <a:p>
            <a:endParaRPr lang="nl-NL" dirty="0"/>
          </a:p>
        </p:txBody>
      </p:sp>
    </p:spTree>
    <p:extLst>
      <p:ext uri="{BB962C8B-B14F-4D97-AF65-F5344CB8AC3E}">
        <p14:creationId xmlns:p14="http://schemas.microsoft.com/office/powerpoint/2010/main" val="3255568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266217"/>
            <a:ext cx="10515600" cy="1325563"/>
          </a:xfrm>
        </p:spPr>
        <p:txBody>
          <a:bodyPr>
            <a:normAutofit fontScale="90000"/>
          </a:bodyPr>
          <a:lstStyle/>
          <a:p>
            <a:r>
              <a:rPr lang="nl-NL" sz="3100" b="1" dirty="0" smtClean="0">
                <a:solidFill>
                  <a:srgbClr val="FF0000"/>
                </a:solidFill>
                <a:latin typeface="Century Gothic" panose="020B0502020202020204" pitchFamily="34" charset="0"/>
              </a:rPr>
              <a:t>1. Hoe </a:t>
            </a:r>
            <a:r>
              <a:rPr lang="nl-NL" sz="3100" b="1" dirty="0">
                <a:solidFill>
                  <a:srgbClr val="FF0000"/>
                </a:solidFill>
                <a:latin typeface="Century Gothic" panose="020B0502020202020204" pitchFamily="34" charset="0"/>
              </a:rPr>
              <a:t>is de analyse van de toetsen? Zitten er veel niveauverschillen in t.o.v. het vorige LVS en hoe zijn de verschillen op </a:t>
            </a:r>
            <a:r>
              <a:rPr lang="nl-NL" sz="3100" b="1" dirty="0" smtClean="0">
                <a:solidFill>
                  <a:srgbClr val="FF0000"/>
                </a:solidFill>
                <a:latin typeface="Century Gothic" panose="020B0502020202020204" pitchFamily="34" charset="0"/>
              </a:rPr>
              <a:t>groepsniveau</a:t>
            </a:r>
            <a:r>
              <a:rPr lang="nl-NL" sz="3100" b="1" dirty="0" smtClean="0">
                <a:solidFill>
                  <a:srgbClr val="FF0000"/>
                </a:solidFill>
              </a:rPr>
              <a:t/>
            </a:r>
            <a:br>
              <a:rPr lang="nl-NL" sz="3100" b="1" dirty="0" smtClean="0">
                <a:solidFill>
                  <a:srgbClr val="FF0000"/>
                </a:solidFill>
              </a:rPr>
            </a:br>
            <a:r>
              <a:rPr lang="nl-NL" sz="3100" b="1" dirty="0">
                <a:solidFill>
                  <a:srgbClr val="FF0000"/>
                </a:solidFill>
              </a:rPr>
              <a:t/>
            </a:r>
            <a:br>
              <a:rPr lang="nl-NL" sz="3100" b="1" dirty="0">
                <a:solidFill>
                  <a:srgbClr val="FF0000"/>
                </a:solidFill>
              </a:rPr>
            </a:br>
            <a:r>
              <a:rPr lang="nl-NL" sz="3100" b="1" dirty="0" smtClean="0">
                <a:solidFill>
                  <a:srgbClr val="FF0000"/>
                </a:solidFill>
                <a:latin typeface="Century Gothic" panose="020B0502020202020204" pitchFamily="34" charset="0"/>
              </a:rPr>
              <a:t>2. Boom </a:t>
            </a:r>
            <a:r>
              <a:rPr lang="nl-NL" sz="3100" b="1" dirty="0">
                <a:solidFill>
                  <a:srgbClr val="FF0000"/>
                </a:solidFill>
                <a:latin typeface="Century Gothic" panose="020B0502020202020204" pitchFamily="34" charset="0"/>
              </a:rPr>
              <a:t>kan een uitgebreide analyse maken van de gemaakte toets, maar wat wordt hier in de praktijk mee gedaan en hoe zijn de ervaringen van de leerkrachten?</a:t>
            </a:r>
            <a:r>
              <a:rPr lang="nl-NL" dirty="0"/>
              <a:t/>
            </a:r>
            <a:br>
              <a:rPr lang="nl-NL" dirty="0"/>
            </a:br>
            <a:r>
              <a:rPr lang="nl-NL" dirty="0"/>
              <a:t/>
            </a:r>
            <a:br>
              <a:rPr lang="nl-NL" dirty="0"/>
            </a:br>
            <a:endParaRPr lang="nl-NL" dirty="0"/>
          </a:p>
        </p:txBody>
      </p:sp>
      <p:sp>
        <p:nvSpPr>
          <p:cNvPr id="3" name="Tijdelijke aanduiding voor inhoud 2"/>
          <p:cNvSpPr>
            <a:spLocks noGrp="1"/>
          </p:cNvSpPr>
          <p:nvPr>
            <p:ph idx="1"/>
          </p:nvPr>
        </p:nvSpPr>
        <p:spPr>
          <a:xfrm>
            <a:off x="838200" y="2731251"/>
            <a:ext cx="10515600" cy="4351338"/>
          </a:xfrm>
        </p:spPr>
        <p:txBody>
          <a:bodyPr>
            <a:normAutofit fontScale="92500" lnSpcReduction="10000"/>
          </a:bodyPr>
          <a:lstStyle/>
          <a:p>
            <a:r>
              <a:rPr lang="nl-NL" dirty="0" smtClean="0"/>
              <a:t>Bij de toetsen SVT spellen, Rekenen en begrijpend lezen kun je analyseren. Analyse kan op groepsniveau + individueel niveau (van dat laatste maken mijn collega’s weinig gebruik).</a:t>
            </a:r>
          </a:p>
          <a:p>
            <a:r>
              <a:rPr lang="nl-NL" dirty="0" smtClean="0"/>
              <a:t>Zie ook </a:t>
            </a:r>
            <a:r>
              <a:rPr lang="nl-NL" dirty="0" err="1" smtClean="0"/>
              <a:t>white</a:t>
            </a:r>
            <a:r>
              <a:rPr lang="nl-NL" dirty="0" smtClean="0"/>
              <a:t>-paper</a:t>
            </a:r>
          </a:p>
          <a:p>
            <a:r>
              <a:rPr lang="nl-NL" dirty="0" smtClean="0"/>
              <a:t>Je kunt je afvragen voor welke leerlingen je een toets gaat analyseren: kinderen met D-E niveau hebben veel fouten. Analyse voor kinderen in de middenmoot (C-IV / C-III / B-III) is misschien zinvoller.</a:t>
            </a:r>
          </a:p>
          <a:p>
            <a:r>
              <a:rPr lang="nl-NL" dirty="0" smtClean="0"/>
              <a:t>Kijk waar je </a:t>
            </a:r>
            <a:r>
              <a:rPr lang="nl-NL" dirty="0" smtClean="0">
                <a:solidFill>
                  <a:srgbClr val="FF0000"/>
                </a:solidFill>
              </a:rPr>
              <a:t>middenmoot</a:t>
            </a:r>
            <a:r>
              <a:rPr lang="nl-NL" dirty="0" smtClean="0"/>
              <a:t> zit (= 50 midden scorende leerlingen &gt;&gt; 25% erboven – 25% eronder. Daarvoor is analyse zinvol. Je kunt voor spellen ook goed analyseren met de analysekaart van het PI dictee.</a:t>
            </a:r>
          </a:p>
          <a:p>
            <a:r>
              <a:rPr lang="nl-NL" dirty="0" smtClean="0"/>
              <a:t>SVT wordt beter gescoord dan CITO</a:t>
            </a:r>
            <a:endParaRPr lang="nl-NL" dirty="0"/>
          </a:p>
        </p:txBody>
      </p:sp>
    </p:spTree>
    <p:extLst>
      <p:ext uri="{BB962C8B-B14F-4D97-AF65-F5344CB8AC3E}">
        <p14:creationId xmlns:p14="http://schemas.microsoft.com/office/powerpoint/2010/main" val="2690203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xmlns="" id="{36DA1018-1369-7942-AF34-640AEE4044DF}"/>
              </a:ext>
            </a:extLst>
          </p:cNvPr>
          <p:cNvSpPr>
            <a:spLocks noGrp="1"/>
          </p:cNvSpPr>
          <p:nvPr>
            <p:ph type="body" sz="quarter" idx="11"/>
          </p:nvPr>
        </p:nvSpPr>
        <p:spPr>
          <a:xfrm>
            <a:off x="7487920" y="881564"/>
            <a:ext cx="4704080" cy="5357787"/>
          </a:xfrm>
        </p:spPr>
        <p:txBody>
          <a:bodyPr>
            <a:normAutofit lnSpcReduction="10000"/>
          </a:bodyPr>
          <a:lstStyle/>
          <a:p>
            <a:pPr marL="285750" indent="-285750">
              <a:buFont typeface="Arial" panose="020B0604020202020204" pitchFamily="34" charset="0"/>
              <a:buChar char="•"/>
            </a:pPr>
            <a:r>
              <a:rPr lang="nl-NL" dirty="0">
                <a:latin typeface="Century Gothic" panose="020B0502020202020204" pitchFamily="34" charset="0"/>
              </a:rPr>
              <a:t>A t/m E</a:t>
            </a:r>
          </a:p>
          <a:p>
            <a:pPr marL="285750" indent="-285750">
              <a:buFont typeface="Arial" panose="020B0604020202020204" pitchFamily="34" charset="0"/>
              <a:buChar char="•"/>
            </a:pPr>
            <a:r>
              <a:rPr lang="nl-NL" dirty="0">
                <a:latin typeface="Century Gothic" panose="020B0502020202020204" pitchFamily="34" charset="0"/>
              </a:rPr>
              <a:t>I t/m 5</a:t>
            </a:r>
          </a:p>
          <a:p>
            <a:pPr marL="285750" indent="-285750">
              <a:buFont typeface="Arial" panose="020B0604020202020204" pitchFamily="34" charset="0"/>
              <a:buChar char="•"/>
            </a:pPr>
            <a:r>
              <a:rPr lang="nl-NL" dirty="0">
                <a:latin typeface="Century Gothic" panose="020B0502020202020204" pitchFamily="34" charset="0"/>
              </a:rPr>
              <a:t>Percentiel</a:t>
            </a:r>
          </a:p>
          <a:p>
            <a:pPr marL="285750" indent="-285750">
              <a:buFont typeface="Arial" panose="020B0604020202020204" pitchFamily="34" charset="0"/>
              <a:buChar char="•"/>
            </a:pPr>
            <a:r>
              <a:rPr lang="nl-NL" dirty="0">
                <a:latin typeface="Century Gothic" panose="020B0502020202020204" pitchFamily="34" charset="0"/>
              </a:rPr>
              <a:t>DLE</a:t>
            </a:r>
          </a:p>
          <a:p>
            <a:pPr marL="285750" indent="-285750">
              <a:buFont typeface="Arial" panose="020B0604020202020204" pitchFamily="34" charset="0"/>
              <a:buChar char="•"/>
            </a:pPr>
            <a:r>
              <a:rPr lang="nl-NL" dirty="0">
                <a:latin typeface="Century Gothic" panose="020B0502020202020204" pitchFamily="34" charset="0"/>
              </a:rPr>
              <a:t>Vaardigheidsscores</a:t>
            </a:r>
          </a:p>
          <a:p>
            <a:pPr marL="285750" indent="-285750">
              <a:buFont typeface="Arial" panose="020B0604020202020204" pitchFamily="34" charset="0"/>
              <a:buChar char="•"/>
            </a:pPr>
            <a:r>
              <a:rPr lang="nl-NL" dirty="0">
                <a:latin typeface="Century Gothic" panose="020B0502020202020204" pitchFamily="34" charset="0"/>
              </a:rPr>
              <a:t>Groeigrafieken Voor Vaardigheidsscores én DLE</a:t>
            </a:r>
          </a:p>
          <a:p>
            <a:pPr marL="285750" indent="-285750">
              <a:buFont typeface="Arial" panose="020B0604020202020204" pitchFamily="34" charset="0"/>
              <a:buChar char="•"/>
            </a:pPr>
            <a:r>
              <a:rPr lang="nl-NL" dirty="0">
                <a:latin typeface="Century Gothic" panose="020B0502020202020204" pitchFamily="34" charset="0"/>
              </a:rPr>
              <a:t>Referentieniveaus vanaf groep 6 voor begrijpend lezen, spelling en rekenen-wiskunde</a:t>
            </a:r>
          </a:p>
          <a:p>
            <a:pPr marL="285750" indent="-285750">
              <a:buFont typeface="Arial" panose="020B0604020202020204" pitchFamily="34" charset="0"/>
              <a:buChar char="•"/>
            </a:pPr>
            <a:r>
              <a:rPr lang="nl-NL" dirty="0">
                <a:latin typeface="Century Gothic" panose="020B0502020202020204" pitchFamily="34" charset="0"/>
              </a:rPr>
              <a:t>Accuratessescore voor technisch lezen en hoofdrekenen</a:t>
            </a:r>
          </a:p>
          <a:p>
            <a:pPr marL="285750" indent="-285750">
              <a:buFont typeface="Arial" panose="020B0604020202020204" pitchFamily="34" charset="0"/>
              <a:buChar char="•"/>
            </a:pPr>
            <a:r>
              <a:rPr lang="nl-NL" dirty="0">
                <a:latin typeface="Century Gothic" panose="020B0502020202020204" pitchFamily="34" charset="0"/>
              </a:rPr>
              <a:t>AVI voor technisch lezen</a:t>
            </a:r>
          </a:p>
          <a:p>
            <a:pPr marL="285750" indent="-285750">
              <a:buFont typeface="Arial" panose="020B0604020202020204" pitchFamily="34" charset="0"/>
              <a:buChar char="•"/>
            </a:pPr>
            <a:r>
              <a:rPr lang="nl-NL" dirty="0">
                <a:latin typeface="Century Gothic" panose="020B0502020202020204" pitchFamily="34" charset="0"/>
              </a:rPr>
              <a:t>Diagnostische analyses voor de kernvaardigheden</a:t>
            </a:r>
          </a:p>
        </p:txBody>
      </p:sp>
      <p:pic>
        <p:nvPicPr>
          <p:cNvPr id="2" name="Afbeelding 1">
            <a:extLst>
              <a:ext uri="{FF2B5EF4-FFF2-40B4-BE49-F238E27FC236}">
                <a16:creationId xmlns:a16="http://schemas.microsoft.com/office/drawing/2014/main" xmlns="" id="{964F227B-CD42-45D9-9EC5-E1F4DDBEE0E3}"/>
              </a:ext>
            </a:extLst>
          </p:cNvPr>
          <p:cNvPicPr>
            <a:picLocks noChangeAspect="1"/>
          </p:cNvPicPr>
          <p:nvPr/>
        </p:nvPicPr>
        <p:blipFill>
          <a:blip r:embed="rId3"/>
          <a:stretch>
            <a:fillRect/>
          </a:stretch>
        </p:blipFill>
        <p:spPr>
          <a:xfrm>
            <a:off x="1679205" y="752475"/>
            <a:ext cx="5602710" cy="5486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ijdelijke aanduiding voor tekst 3">
            <a:extLst>
              <a:ext uri="{FF2B5EF4-FFF2-40B4-BE49-F238E27FC236}">
                <a16:creationId xmlns:a16="http://schemas.microsoft.com/office/drawing/2014/main" xmlns="" id="{BF9CA966-AE98-4F04-B03D-7139D3688147}"/>
              </a:ext>
            </a:extLst>
          </p:cNvPr>
          <p:cNvSpPr txBox="1">
            <a:spLocks/>
          </p:cNvSpPr>
          <p:nvPr/>
        </p:nvSpPr>
        <p:spPr>
          <a:xfrm>
            <a:off x="7487920" y="496303"/>
            <a:ext cx="4103370" cy="51435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6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Century Gothic" panose="020B0502020202020204" pitchFamily="34" charset="0"/>
              </a:rPr>
              <a:t>Resultaten in het boomtestcentrum</a:t>
            </a:r>
          </a:p>
        </p:txBody>
      </p:sp>
    </p:spTree>
    <p:extLst>
      <p:ext uri="{BB962C8B-B14F-4D97-AF65-F5344CB8AC3E}">
        <p14:creationId xmlns:p14="http://schemas.microsoft.com/office/powerpoint/2010/main" val="2022301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9D4FAD1D-B650-264C-AC93-12141E012941}"/>
              </a:ext>
            </a:extLst>
          </p:cNvPr>
          <p:cNvSpPr>
            <a:spLocks noGrp="1"/>
          </p:cNvSpPr>
          <p:nvPr>
            <p:ph type="title"/>
          </p:nvPr>
        </p:nvSpPr>
        <p:spPr/>
        <p:txBody>
          <a:bodyPr/>
          <a:lstStyle/>
          <a:p>
            <a:endParaRPr lang="nl-NL" dirty="0"/>
          </a:p>
        </p:txBody>
      </p:sp>
      <p:sp>
        <p:nvSpPr>
          <p:cNvPr id="6" name="Tijdelijke aanduiding voor tekst 5">
            <a:extLst>
              <a:ext uri="{FF2B5EF4-FFF2-40B4-BE49-F238E27FC236}">
                <a16:creationId xmlns:a16="http://schemas.microsoft.com/office/drawing/2014/main" xmlns="" id="{DA162CEA-BE2E-B64B-8844-21349F918CFB}"/>
              </a:ext>
            </a:extLst>
          </p:cNvPr>
          <p:cNvSpPr>
            <a:spLocks noGrp="1"/>
          </p:cNvSpPr>
          <p:nvPr>
            <p:ph type="body" sz="quarter" idx="10"/>
          </p:nvPr>
        </p:nvSpPr>
        <p:spPr/>
        <p:txBody>
          <a:bodyPr/>
          <a:lstStyle/>
          <a:p>
            <a:endParaRPr lang="nl-NL" dirty="0"/>
          </a:p>
        </p:txBody>
      </p:sp>
      <p:sp>
        <p:nvSpPr>
          <p:cNvPr id="7" name="Tijdelijke aanduiding voor tekst 6">
            <a:extLst>
              <a:ext uri="{FF2B5EF4-FFF2-40B4-BE49-F238E27FC236}">
                <a16:creationId xmlns:a16="http://schemas.microsoft.com/office/drawing/2014/main" xmlns="" id="{6EE3F5E1-AA71-9D43-9B03-4F55C07FDC51}"/>
              </a:ext>
            </a:extLst>
          </p:cNvPr>
          <p:cNvSpPr>
            <a:spLocks noGrp="1"/>
          </p:cNvSpPr>
          <p:nvPr>
            <p:ph type="body" sz="quarter" idx="11"/>
          </p:nvPr>
        </p:nvSpPr>
        <p:spPr/>
        <p:txBody>
          <a:bodyPr/>
          <a:lstStyle/>
          <a:p>
            <a:endParaRPr lang="nl-NL" dirty="0"/>
          </a:p>
        </p:txBody>
      </p:sp>
      <p:pic>
        <p:nvPicPr>
          <p:cNvPr id="4" name="Afbeelding 3">
            <a:extLst>
              <a:ext uri="{FF2B5EF4-FFF2-40B4-BE49-F238E27FC236}">
                <a16:creationId xmlns:a16="http://schemas.microsoft.com/office/drawing/2014/main" xmlns="" id="{1ED1FB9C-DC4E-4E37-ABEA-09FEFB832296}"/>
              </a:ext>
            </a:extLst>
          </p:cNvPr>
          <p:cNvPicPr>
            <a:picLocks noChangeAspect="1"/>
          </p:cNvPicPr>
          <p:nvPr/>
        </p:nvPicPr>
        <p:blipFill>
          <a:blip r:embed="rId3"/>
          <a:stretch>
            <a:fillRect/>
          </a:stretch>
        </p:blipFill>
        <p:spPr>
          <a:xfrm>
            <a:off x="5676871" y="2142491"/>
            <a:ext cx="5490269" cy="4287520"/>
          </a:xfrm>
          <a:prstGeom prst="rect">
            <a:avLst/>
          </a:prstGeom>
          <a:ln>
            <a:noFill/>
          </a:ln>
          <a:effectLst>
            <a:outerShdw blurRad="292100" dist="139700" dir="2700000" algn="tl" rotWithShape="0">
              <a:srgbClr val="333333">
                <a:alpha val="65000"/>
              </a:srgbClr>
            </a:outerShdw>
          </a:effectLst>
        </p:spPr>
      </p:pic>
      <p:pic>
        <p:nvPicPr>
          <p:cNvPr id="2" name="Afbeelding 1">
            <a:extLst>
              <a:ext uri="{FF2B5EF4-FFF2-40B4-BE49-F238E27FC236}">
                <a16:creationId xmlns:a16="http://schemas.microsoft.com/office/drawing/2014/main" xmlns="" id="{9C465B62-B17F-43F5-8700-8AA19CD46C3B}"/>
              </a:ext>
            </a:extLst>
          </p:cNvPr>
          <p:cNvPicPr>
            <a:picLocks noChangeAspect="1"/>
          </p:cNvPicPr>
          <p:nvPr/>
        </p:nvPicPr>
        <p:blipFill>
          <a:blip r:embed="rId4"/>
          <a:stretch>
            <a:fillRect/>
          </a:stretch>
        </p:blipFill>
        <p:spPr>
          <a:xfrm>
            <a:off x="991444" y="324861"/>
            <a:ext cx="5830570" cy="35501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1542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AC6AEFA-C7BD-43EE-9920-205AB1AE573F}"/>
              </a:ext>
            </a:extLst>
          </p:cNvPr>
          <p:cNvSpPr>
            <a:spLocks noGrp="1"/>
          </p:cNvSpPr>
          <p:nvPr>
            <p:ph type="title"/>
          </p:nvPr>
        </p:nvSpPr>
        <p:spPr/>
        <p:txBody>
          <a:bodyPr/>
          <a:lstStyle/>
          <a:p>
            <a:r>
              <a:rPr lang="nl-NL" dirty="0">
                <a:latin typeface="Century Gothic" panose="020B0502020202020204" pitchFamily="34" charset="0"/>
              </a:rPr>
              <a:t>Diagnostische analyse spelling</a:t>
            </a:r>
          </a:p>
        </p:txBody>
      </p:sp>
      <p:sp>
        <p:nvSpPr>
          <p:cNvPr id="3" name="Tijdelijke aanduiding voor tekst 2">
            <a:extLst>
              <a:ext uri="{FF2B5EF4-FFF2-40B4-BE49-F238E27FC236}">
                <a16:creationId xmlns:a16="http://schemas.microsoft.com/office/drawing/2014/main" xmlns="" id="{83298225-F67F-47DA-AF88-A4B89C9DF6E6}"/>
              </a:ext>
            </a:extLst>
          </p:cNvPr>
          <p:cNvSpPr>
            <a:spLocks noGrp="1"/>
          </p:cNvSpPr>
          <p:nvPr>
            <p:ph type="body" sz="quarter" idx="10"/>
          </p:nvPr>
        </p:nvSpPr>
        <p:spPr>
          <a:xfrm>
            <a:off x="924560" y="1955240"/>
            <a:ext cx="7751762" cy="514350"/>
          </a:xfrm>
        </p:spPr>
        <p:txBody>
          <a:bodyPr/>
          <a:lstStyle/>
          <a:p>
            <a:r>
              <a:rPr lang="nl-NL" dirty="0">
                <a:latin typeface="Century Gothic" panose="020B0502020202020204" pitchFamily="34" charset="0"/>
              </a:rPr>
              <a:t>Uitgebreide foutenanalyse</a:t>
            </a:r>
          </a:p>
        </p:txBody>
      </p:sp>
      <p:sp>
        <p:nvSpPr>
          <p:cNvPr id="4" name="Tijdelijke aanduiding voor tekst 3">
            <a:extLst>
              <a:ext uri="{FF2B5EF4-FFF2-40B4-BE49-F238E27FC236}">
                <a16:creationId xmlns:a16="http://schemas.microsoft.com/office/drawing/2014/main" xmlns="" id="{4FD24763-A6AE-457F-8A2C-F5C96487BE30}"/>
              </a:ext>
            </a:extLst>
          </p:cNvPr>
          <p:cNvSpPr>
            <a:spLocks noGrp="1"/>
          </p:cNvSpPr>
          <p:nvPr>
            <p:ph type="body" sz="quarter" idx="11"/>
          </p:nvPr>
        </p:nvSpPr>
        <p:spPr>
          <a:xfrm>
            <a:off x="924560" y="2743200"/>
            <a:ext cx="5831840" cy="3143250"/>
          </a:xfrm>
        </p:spPr>
        <p:txBody>
          <a:bodyPr/>
          <a:lstStyle/>
          <a:p>
            <a:pPr marL="342900" indent="-342900">
              <a:buFont typeface="Arial" panose="020B0604020202020204" pitchFamily="34" charset="0"/>
              <a:buChar char="•"/>
            </a:pPr>
            <a:r>
              <a:rPr lang="nl-NL" dirty="0">
                <a:latin typeface="Century Gothic" panose="020B0502020202020204" pitchFamily="34" charset="0"/>
              </a:rPr>
              <a:t>18 hoofdcategorieën en 130 subcategorieën</a:t>
            </a:r>
          </a:p>
          <a:p>
            <a:pPr marL="342900" indent="-342900">
              <a:buFont typeface="Arial" panose="020B0604020202020204" pitchFamily="34" charset="0"/>
              <a:buChar char="•"/>
            </a:pPr>
            <a:r>
              <a:rPr lang="nl-NL" dirty="0">
                <a:latin typeface="Century Gothic" panose="020B0502020202020204" pitchFamily="34" charset="0"/>
              </a:rPr>
              <a:t>Gebaseerd op tripletmethodiek van Zuidema en </a:t>
            </a:r>
            <a:r>
              <a:rPr lang="nl-NL" dirty="0" err="1">
                <a:latin typeface="Century Gothic" panose="020B0502020202020204" pitchFamily="34" charset="0"/>
              </a:rPr>
              <a:t>Neijt</a:t>
            </a:r>
            <a:r>
              <a:rPr lang="nl-NL" dirty="0">
                <a:latin typeface="Century Gothic" panose="020B0502020202020204" pitchFamily="34" charset="0"/>
              </a:rPr>
              <a:t> (2012)</a:t>
            </a:r>
          </a:p>
          <a:p>
            <a:endParaRPr lang="nl-NL" dirty="0"/>
          </a:p>
        </p:txBody>
      </p:sp>
      <p:pic>
        <p:nvPicPr>
          <p:cNvPr id="5" name="Picture 2">
            <a:extLst>
              <a:ext uri="{FF2B5EF4-FFF2-40B4-BE49-F238E27FC236}">
                <a16:creationId xmlns:a16="http://schemas.microsoft.com/office/drawing/2014/main" xmlns="" id="{58DEE854-A308-4254-9BD2-ACE762EE556F}"/>
              </a:ext>
            </a:extLst>
          </p:cNvPr>
          <p:cNvPicPr>
            <a:picLocks noChangeAspect="1" noChangeArrowheads="1"/>
          </p:cNvPicPr>
          <p:nvPr/>
        </p:nvPicPr>
        <p:blipFill>
          <a:blip r:embed="rId2" cstate="print"/>
          <a:stretch>
            <a:fillRect/>
          </a:stretch>
        </p:blipFill>
        <p:spPr bwMode="auto">
          <a:xfrm>
            <a:off x="7068680" y="2057400"/>
            <a:ext cx="3934600" cy="367341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19111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A3DB035-0720-43A3-8BC7-9C9D00BA1904}"/>
              </a:ext>
            </a:extLst>
          </p:cNvPr>
          <p:cNvSpPr>
            <a:spLocks noGrp="1"/>
          </p:cNvSpPr>
          <p:nvPr>
            <p:ph type="title"/>
          </p:nvPr>
        </p:nvSpPr>
        <p:spPr/>
        <p:txBody>
          <a:bodyPr/>
          <a:lstStyle/>
          <a:p>
            <a:r>
              <a:rPr lang="nl-NL" dirty="0">
                <a:latin typeface="Century Gothic" panose="020B0502020202020204" pitchFamily="34" charset="0"/>
              </a:rPr>
              <a:t>Diagnostische analyse spelling</a:t>
            </a:r>
          </a:p>
        </p:txBody>
      </p:sp>
      <p:sp>
        <p:nvSpPr>
          <p:cNvPr id="3" name="Tijdelijke aanduiding voor tekst 2">
            <a:extLst>
              <a:ext uri="{FF2B5EF4-FFF2-40B4-BE49-F238E27FC236}">
                <a16:creationId xmlns:a16="http://schemas.microsoft.com/office/drawing/2014/main" xmlns="" id="{ABAC357D-777D-434F-9A20-C2201C0B298C}"/>
              </a:ext>
            </a:extLst>
          </p:cNvPr>
          <p:cNvSpPr>
            <a:spLocks noGrp="1"/>
          </p:cNvSpPr>
          <p:nvPr>
            <p:ph type="body" sz="quarter" idx="10"/>
          </p:nvPr>
        </p:nvSpPr>
        <p:spPr/>
        <p:txBody>
          <a:bodyPr/>
          <a:lstStyle/>
          <a:p>
            <a:endParaRPr lang="nl-NL"/>
          </a:p>
        </p:txBody>
      </p:sp>
      <p:sp>
        <p:nvSpPr>
          <p:cNvPr id="4" name="Tijdelijke aanduiding voor tekst 3">
            <a:extLst>
              <a:ext uri="{FF2B5EF4-FFF2-40B4-BE49-F238E27FC236}">
                <a16:creationId xmlns:a16="http://schemas.microsoft.com/office/drawing/2014/main" xmlns="" id="{CFEEB43C-D9A1-421A-9053-A238CCBD279D}"/>
              </a:ext>
            </a:extLst>
          </p:cNvPr>
          <p:cNvSpPr>
            <a:spLocks noGrp="1"/>
          </p:cNvSpPr>
          <p:nvPr>
            <p:ph type="body" sz="quarter" idx="11"/>
          </p:nvPr>
        </p:nvSpPr>
        <p:spPr/>
        <p:txBody>
          <a:bodyPr/>
          <a:lstStyle/>
          <a:p>
            <a:endParaRPr lang="nl-NL" dirty="0"/>
          </a:p>
        </p:txBody>
      </p:sp>
      <p:pic>
        <p:nvPicPr>
          <p:cNvPr id="5" name="Afbeelding 4">
            <a:extLst>
              <a:ext uri="{FF2B5EF4-FFF2-40B4-BE49-F238E27FC236}">
                <a16:creationId xmlns:a16="http://schemas.microsoft.com/office/drawing/2014/main" xmlns="" id="{7D17DD2B-8310-44A2-8729-FFA139B12CB8}"/>
              </a:ext>
            </a:extLst>
          </p:cNvPr>
          <p:cNvPicPr>
            <a:picLocks noChangeAspect="1"/>
          </p:cNvPicPr>
          <p:nvPr/>
        </p:nvPicPr>
        <p:blipFill>
          <a:blip r:embed="rId2"/>
          <a:stretch>
            <a:fillRect/>
          </a:stretch>
        </p:blipFill>
        <p:spPr>
          <a:xfrm>
            <a:off x="6833869" y="3507402"/>
            <a:ext cx="4190013" cy="6931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Afbeelding 5">
            <a:extLst>
              <a:ext uri="{FF2B5EF4-FFF2-40B4-BE49-F238E27FC236}">
                <a16:creationId xmlns:a16="http://schemas.microsoft.com/office/drawing/2014/main" xmlns="" id="{D908C4D2-6F53-4E14-AAE6-73BD4CDA2E19}"/>
              </a:ext>
            </a:extLst>
          </p:cNvPr>
          <p:cNvPicPr>
            <a:picLocks noChangeAspect="1"/>
          </p:cNvPicPr>
          <p:nvPr/>
        </p:nvPicPr>
        <p:blipFill>
          <a:blip r:embed="rId3"/>
          <a:stretch>
            <a:fillRect/>
          </a:stretch>
        </p:blipFill>
        <p:spPr>
          <a:xfrm>
            <a:off x="6833869" y="4286251"/>
            <a:ext cx="4190013" cy="2074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Afbeelding 6">
            <a:extLst>
              <a:ext uri="{FF2B5EF4-FFF2-40B4-BE49-F238E27FC236}">
                <a16:creationId xmlns:a16="http://schemas.microsoft.com/office/drawing/2014/main" xmlns="" id="{EE8137FD-CBC9-480D-ACC7-552D9B22E0B5}"/>
              </a:ext>
            </a:extLst>
          </p:cNvPr>
          <p:cNvPicPr>
            <a:picLocks noChangeAspect="1"/>
          </p:cNvPicPr>
          <p:nvPr/>
        </p:nvPicPr>
        <p:blipFill>
          <a:blip r:embed="rId4"/>
          <a:stretch>
            <a:fillRect/>
          </a:stretch>
        </p:blipFill>
        <p:spPr>
          <a:xfrm>
            <a:off x="805032" y="1510180"/>
            <a:ext cx="5626248" cy="2719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6455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3B5DA41-0459-42E6-BBCA-E48CF55FA0CC}"/>
              </a:ext>
            </a:extLst>
          </p:cNvPr>
          <p:cNvSpPr>
            <a:spLocks noGrp="1"/>
          </p:cNvSpPr>
          <p:nvPr>
            <p:ph type="title"/>
          </p:nvPr>
        </p:nvSpPr>
        <p:spPr/>
        <p:txBody>
          <a:bodyPr/>
          <a:lstStyle/>
          <a:p>
            <a:r>
              <a:rPr lang="nl-NL" dirty="0"/>
              <a:t>Foutenanalyse spelling</a:t>
            </a:r>
          </a:p>
        </p:txBody>
      </p:sp>
      <p:sp>
        <p:nvSpPr>
          <p:cNvPr id="3" name="Tijdelijke aanduiding voor tekst 2">
            <a:extLst>
              <a:ext uri="{FF2B5EF4-FFF2-40B4-BE49-F238E27FC236}">
                <a16:creationId xmlns:a16="http://schemas.microsoft.com/office/drawing/2014/main" xmlns="" id="{8BEF432A-275E-47A0-B318-0BDFD254D861}"/>
              </a:ext>
            </a:extLst>
          </p:cNvPr>
          <p:cNvSpPr>
            <a:spLocks noGrp="1"/>
          </p:cNvSpPr>
          <p:nvPr>
            <p:ph type="body" sz="quarter" idx="10"/>
          </p:nvPr>
        </p:nvSpPr>
        <p:spPr/>
        <p:txBody>
          <a:bodyPr/>
          <a:lstStyle/>
          <a:p>
            <a:endParaRPr lang="nl-NL"/>
          </a:p>
        </p:txBody>
      </p:sp>
      <p:sp>
        <p:nvSpPr>
          <p:cNvPr id="4" name="Tijdelijke aanduiding voor tekst 3">
            <a:extLst>
              <a:ext uri="{FF2B5EF4-FFF2-40B4-BE49-F238E27FC236}">
                <a16:creationId xmlns:a16="http://schemas.microsoft.com/office/drawing/2014/main" xmlns="" id="{116230FC-8E23-43C9-BA53-2ACC2241EBC1}"/>
              </a:ext>
            </a:extLst>
          </p:cNvPr>
          <p:cNvSpPr>
            <a:spLocks noGrp="1"/>
          </p:cNvSpPr>
          <p:nvPr>
            <p:ph type="body" sz="quarter" idx="11"/>
          </p:nvPr>
        </p:nvSpPr>
        <p:spPr/>
        <p:txBody>
          <a:bodyPr/>
          <a:lstStyle/>
          <a:p>
            <a:endParaRPr lang="nl-NL"/>
          </a:p>
        </p:txBody>
      </p:sp>
      <p:pic>
        <p:nvPicPr>
          <p:cNvPr id="5" name="Afbeelding 4">
            <a:extLst>
              <a:ext uri="{FF2B5EF4-FFF2-40B4-BE49-F238E27FC236}">
                <a16:creationId xmlns:a16="http://schemas.microsoft.com/office/drawing/2014/main" xmlns="" id="{84D75FD9-8B78-4528-B315-F5A71CC95FA1}"/>
              </a:ext>
            </a:extLst>
          </p:cNvPr>
          <p:cNvPicPr>
            <a:picLocks noChangeAspect="1"/>
          </p:cNvPicPr>
          <p:nvPr/>
        </p:nvPicPr>
        <p:blipFill>
          <a:blip r:embed="rId2"/>
          <a:stretch>
            <a:fillRect/>
          </a:stretch>
        </p:blipFill>
        <p:spPr>
          <a:xfrm>
            <a:off x="1464572" y="216929"/>
            <a:ext cx="9559027" cy="6424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960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326105" y="1299411"/>
            <a:ext cx="4443663" cy="646331"/>
          </a:xfrm>
          <a:prstGeom prst="rect">
            <a:avLst/>
          </a:prstGeom>
          <a:noFill/>
        </p:spPr>
        <p:txBody>
          <a:bodyPr wrap="square" rtlCol="0">
            <a:spAutoFit/>
          </a:bodyPr>
          <a:lstStyle/>
          <a:p>
            <a:r>
              <a:rPr lang="nl-NL" dirty="0" smtClean="0">
                <a:solidFill>
                  <a:srgbClr val="0070C0"/>
                </a:solidFill>
              </a:rPr>
              <a:t>De Kardoen / De Triangel &gt;&gt; NSCCT in groep 4 en groep 6 om het aanlegniveau te bepalen</a:t>
            </a:r>
            <a:endParaRPr lang="nl-NL" dirty="0">
              <a:solidFill>
                <a:srgbClr val="0070C0"/>
              </a:solidFill>
            </a:endParaRPr>
          </a:p>
        </p:txBody>
      </p:sp>
      <p:sp>
        <p:nvSpPr>
          <p:cNvPr id="3" name="Ovaal 2"/>
          <p:cNvSpPr/>
          <p:nvPr/>
        </p:nvSpPr>
        <p:spPr>
          <a:xfrm>
            <a:off x="962526" y="4443663"/>
            <a:ext cx="1572127" cy="898358"/>
          </a:xfrm>
          <a:prstGeom prst="ellipse">
            <a:avLst/>
          </a:prstGeom>
          <a:noFill/>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4" name="Ovaal 3"/>
          <p:cNvSpPr/>
          <p:nvPr/>
        </p:nvSpPr>
        <p:spPr>
          <a:xfrm>
            <a:off x="8702842" y="4443663"/>
            <a:ext cx="2590800" cy="1010653"/>
          </a:xfrm>
          <a:prstGeom prst="ellipse">
            <a:avLst/>
          </a:prstGeom>
          <a:noFill/>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2765714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40630" y="1289581"/>
            <a:ext cx="11674607" cy="4325156"/>
          </a:xfrm>
          <a:prstGeom prst="rect">
            <a:avLst/>
          </a:prstGeom>
        </p:spPr>
      </p:pic>
    </p:spTree>
    <p:extLst>
      <p:ext uri="{BB962C8B-B14F-4D97-AF65-F5344CB8AC3E}">
        <p14:creationId xmlns:p14="http://schemas.microsoft.com/office/powerpoint/2010/main" val="861272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080655" y="1810388"/>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dirty="0" smtClean="0">
                <a:ln>
                  <a:noFill/>
                </a:ln>
                <a:solidFill>
                  <a:schemeClr val="tx1"/>
                </a:solidFill>
                <a:effectLst/>
                <a:latin typeface="Arial" panose="020B0604020202020204" pitchFamily="34" charset="0"/>
              </a:rPr>
              <a:t>  </a:t>
            </a:r>
          </a:p>
        </p:txBody>
      </p:sp>
      <p:pic>
        <p:nvPicPr>
          <p:cNvPr id="1026" name="Picture 2" descr="https://gyazo.com/525761e64c85ec66ab7d30cf551556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857" y="655719"/>
            <a:ext cx="2628900" cy="1524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gyazo.com/47d2c577f94f431390720371bf135f3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7881" y="1248521"/>
            <a:ext cx="1666875" cy="15144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gyazo.com/0f6de78bb83f1c5a3bd9ee767e79abd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1373" y="301340"/>
            <a:ext cx="1722803" cy="24816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0" y="-184666"/>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dirty="0" smtClean="0">
                <a:ln>
                  <a:noFill/>
                </a:ln>
                <a:solidFill>
                  <a:schemeClr val="tx1"/>
                </a:solidFill>
                <a:effectLst/>
                <a:latin typeface="Arial" panose="020B0604020202020204" pitchFamily="34" charset="0"/>
              </a:rPr>
              <a:t> </a:t>
            </a:r>
          </a:p>
        </p:txBody>
      </p:sp>
      <p:pic>
        <p:nvPicPr>
          <p:cNvPr id="1032" name="Picture 8" descr="https://gyazo.com/cc095cdf1159b1df197e241b22d4f26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93751" y="3702804"/>
            <a:ext cx="1726329" cy="22765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0" y="-184666"/>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dirty="0" smtClean="0">
                <a:ln>
                  <a:noFill/>
                </a:ln>
                <a:solidFill>
                  <a:schemeClr val="tx1"/>
                </a:solidFill>
                <a:effectLst/>
                <a:latin typeface="Arial" panose="020B0604020202020204" pitchFamily="34" charset="0"/>
              </a:rPr>
              <a:t> </a:t>
            </a:r>
          </a:p>
        </p:txBody>
      </p:sp>
      <p:pic>
        <p:nvPicPr>
          <p:cNvPr id="1034" name="Picture 10" descr="https://gyazo.com/f1230e0f73ef7640ecc5834af9d13e1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9518" y="2907655"/>
            <a:ext cx="1819543" cy="27154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p:cNvSpPr>
            <a:spLocks noChangeArrowheads="1"/>
          </p:cNvSpPr>
          <p:nvPr/>
        </p:nvSpPr>
        <p:spPr bwMode="auto">
          <a:xfrm>
            <a:off x="0" y="-184666"/>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dirty="0" smtClean="0">
                <a:ln>
                  <a:noFill/>
                </a:ln>
                <a:solidFill>
                  <a:schemeClr val="tx1"/>
                </a:solidFill>
                <a:effectLst/>
                <a:latin typeface="Arial" panose="020B0604020202020204" pitchFamily="34" charset="0"/>
              </a:rPr>
              <a:t> </a:t>
            </a:r>
          </a:p>
        </p:txBody>
      </p:sp>
      <p:pic>
        <p:nvPicPr>
          <p:cNvPr id="1036" name="Picture 12" descr="https://gyazo.com/bc145529e5aed0f48886962788c0f2d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927" y="4022382"/>
            <a:ext cx="2337911" cy="233231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3"/>
          <p:cNvSpPr>
            <a:spLocks noChangeArrowheads="1"/>
          </p:cNvSpPr>
          <p:nvPr/>
        </p:nvSpPr>
        <p:spPr bwMode="auto">
          <a:xfrm>
            <a:off x="726131" y="1457098"/>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dirty="0" smtClean="0">
                <a:ln>
                  <a:noFill/>
                </a:ln>
                <a:solidFill>
                  <a:schemeClr val="tx1"/>
                </a:solidFill>
                <a:effectLst/>
                <a:latin typeface="Arial" panose="020B0604020202020204" pitchFamily="34" charset="0"/>
              </a:rPr>
              <a:t> </a:t>
            </a:r>
          </a:p>
        </p:txBody>
      </p:sp>
      <p:pic>
        <p:nvPicPr>
          <p:cNvPr id="1038" name="Picture 14" descr="https://gyazo.com/2f170079256604df40ef29d0cb808ce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8626" y="78138"/>
            <a:ext cx="3579475" cy="321468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gyazo.com/378b4e3bd9278a5d2d9f9e3934e7839c.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20115" y="4072143"/>
            <a:ext cx="2206769" cy="24543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7"/>
          <p:cNvSpPr>
            <a:spLocks noChangeArrowheads="1"/>
          </p:cNvSpPr>
          <p:nvPr/>
        </p:nvSpPr>
        <p:spPr bwMode="auto">
          <a:xfrm>
            <a:off x="0" y="-161808"/>
            <a:ext cx="110627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dirty="0" smtClean="0">
                <a:ln>
                  <a:noFill/>
                </a:ln>
                <a:solidFill>
                  <a:schemeClr val="tx1"/>
                </a:solidFill>
                <a:effectLst/>
                <a:latin typeface="Arial" panose="020B0604020202020204" pitchFamily="34" charset="0"/>
              </a:rPr>
              <a:t> </a:t>
            </a:r>
          </a:p>
        </p:txBody>
      </p:sp>
      <p:pic>
        <p:nvPicPr>
          <p:cNvPr id="1042" name="Picture 18" descr="https://gyazo.com/49634e17a78cdb4ece3ff0bafaa055cc.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786" y="2981099"/>
            <a:ext cx="2205879" cy="317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6977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sz="3100" b="1" dirty="0">
                <a:solidFill>
                  <a:srgbClr val="FF0000"/>
                </a:solidFill>
                <a:latin typeface="Century Gothic" panose="020B0502020202020204" pitchFamily="34" charset="0"/>
              </a:rPr>
              <a:t>Hoe gaat de aansluiting LVS op een andere eindtoets? </a:t>
            </a:r>
            <a:r>
              <a:rPr lang="nl-NL" sz="3100" b="1" dirty="0" smtClean="0">
                <a:solidFill>
                  <a:srgbClr val="FF0000"/>
                </a:solidFill>
                <a:latin typeface="Century Gothic" panose="020B0502020202020204" pitchFamily="34" charset="0"/>
              </a:rPr>
              <a:t/>
            </a:r>
            <a:br>
              <a:rPr lang="nl-NL" sz="3100" b="1" dirty="0" smtClean="0">
                <a:solidFill>
                  <a:srgbClr val="FF0000"/>
                </a:solidFill>
                <a:latin typeface="Century Gothic" panose="020B0502020202020204" pitchFamily="34" charset="0"/>
              </a:rPr>
            </a:br>
            <a:r>
              <a:rPr lang="nl-NL" sz="3100" b="1" dirty="0" smtClean="0">
                <a:solidFill>
                  <a:srgbClr val="FF0000"/>
                </a:solidFill>
                <a:latin typeface="Century Gothic" panose="020B0502020202020204" pitchFamily="34" charset="0"/>
              </a:rPr>
              <a:t>(</a:t>
            </a:r>
            <a:r>
              <a:rPr lang="nl-NL" sz="3100" b="1" dirty="0">
                <a:solidFill>
                  <a:srgbClr val="FF0000"/>
                </a:solidFill>
                <a:latin typeface="Century Gothic" panose="020B0502020202020204" pitchFamily="34" charset="0"/>
              </a:rPr>
              <a:t>in ons geval Cito)</a:t>
            </a:r>
            <a:r>
              <a:rPr lang="nl-NL" dirty="0"/>
              <a:t/>
            </a:r>
            <a:br>
              <a:rPr lang="nl-NL" dirty="0"/>
            </a:br>
            <a:endParaRPr lang="nl-NL" dirty="0"/>
          </a:p>
        </p:txBody>
      </p:sp>
      <p:sp>
        <p:nvSpPr>
          <p:cNvPr id="3" name="Tijdelijke aanduiding voor inhoud 2"/>
          <p:cNvSpPr>
            <a:spLocks noGrp="1"/>
          </p:cNvSpPr>
          <p:nvPr>
            <p:ph idx="1"/>
          </p:nvPr>
        </p:nvSpPr>
        <p:spPr/>
        <p:txBody>
          <a:bodyPr/>
          <a:lstStyle/>
          <a:p>
            <a:r>
              <a:rPr lang="nl-NL" dirty="0" smtClean="0"/>
              <a:t>SVT past bij elke Eindtoets.</a:t>
            </a:r>
          </a:p>
          <a:p>
            <a:r>
              <a:rPr lang="nl-NL" dirty="0" smtClean="0"/>
              <a:t>Uitgever adviseert: IEP, maar dat heeft meer met de toets-zwaarte te maken.</a:t>
            </a:r>
          </a:p>
          <a:p>
            <a:endParaRPr lang="nl-NL" dirty="0"/>
          </a:p>
          <a:p>
            <a:endParaRPr lang="nl-NL" dirty="0"/>
          </a:p>
        </p:txBody>
      </p:sp>
      <p:pic>
        <p:nvPicPr>
          <p:cNvPr id="4" name="Afbeelding 3"/>
          <p:cNvPicPr>
            <a:picLocks noChangeAspect="1"/>
          </p:cNvPicPr>
          <p:nvPr/>
        </p:nvPicPr>
        <p:blipFill>
          <a:blip r:embed="rId2"/>
          <a:stretch>
            <a:fillRect/>
          </a:stretch>
        </p:blipFill>
        <p:spPr>
          <a:xfrm>
            <a:off x="2438149" y="3340100"/>
            <a:ext cx="2695575" cy="2971800"/>
          </a:xfrm>
          <a:prstGeom prst="rect">
            <a:avLst/>
          </a:prstGeom>
        </p:spPr>
      </p:pic>
    </p:spTree>
    <p:extLst>
      <p:ext uri="{BB962C8B-B14F-4D97-AF65-F5344CB8AC3E}">
        <p14:creationId xmlns:p14="http://schemas.microsoft.com/office/powerpoint/2010/main" val="882694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a:solidFill>
                  <a:srgbClr val="FF0000"/>
                </a:solidFill>
                <a:latin typeface="Century Gothic" panose="020B0502020202020204" pitchFamily="34" charset="0"/>
              </a:rPr>
              <a:t>Hoe is bij rekenen de verhouding inzichtvragen/automatisering? Komt inzicht voldoende aan bod?</a:t>
            </a:r>
          </a:p>
        </p:txBody>
      </p:sp>
      <p:sp>
        <p:nvSpPr>
          <p:cNvPr id="3" name="Tijdelijke aanduiding voor inhoud 2"/>
          <p:cNvSpPr>
            <a:spLocks noGrp="1"/>
          </p:cNvSpPr>
          <p:nvPr>
            <p:ph idx="1"/>
          </p:nvPr>
        </p:nvSpPr>
        <p:spPr/>
        <p:txBody>
          <a:bodyPr/>
          <a:lstStyle/>
          <a:p>
            <a:r>
              <a:rPr lang="nl-NL" dirty="0" smtClean="0"/>
              <a:t>Mate van automatiseren wordt getoetst met de SVT hoofdrekenen</a:t>
            </a:r>
          </a:p>
          <a:p>
            <a:r>
              <a:rPr lang="nl-NL" dirty="0" smtClean="0"/>
              <a:t>Deze toets duurt 5 minuten en geeft een beeld van optellen / aftrekken / keer / delen.</a:t>
            </a:r>
          </a:p>
          <a:p>
            <a:r>
              <a:rPr lang="nl-NL" dirty="0" smtClean="0"/>
              <a:t>Wil je verder toetsen dan is daarvoor de TTA gemaakt. </a:t>
            </a:r>
            <a:endParaRPr lang="nl-NL" dirty="0"/>
          </a:p>
          <a:p>
            <a:r>
              <a:rPr lang="nl-NL" dirty="0" smtClean="0"/>
              <a:t>Ik neem daarvoor de </a:t>
            </a:r>
            <a:r>
              <a:rPr lang="nl-NL" dirty="0" smtClean="0">
                <a:solidFill>
                  <a:srgbClr val="FF0000"/>
                </a:solidFill>
              </a:rPr>
              <a:t>Bloktoetsen</a:t>
            </a:r>
            <a:r>
              <a:rPr lang="nl-NL" dirty="0" smtClean="0"/>
              <a:t> (Sommen Versnellen) af. </a:t>
            </a:r>
          </a:p>
          <a:p>
            <a:r>
              <a:rPr lang="nl-NL" dirty="0" smtClean="0"/>
              <a:t>De SVT rekenen toets de rekenvaardigheid. Inzichtvragen (vanaf gr.5) zijn er wel – hebben weinig tekst.</a:t>
            </a:r>
          </a:p>
          <a:p>
            <a:r>
              <a:rPr lang="nl-NL" dirty="0" smtClean="0"/>
              <a:t>Toetsen zijn landelijk genormeerd en </a:t>
            </a:r>
            <a:r>
              <a:rPr lang="nl-NL" dirty="0" err="1"/>
              <a:t>C</a:t>
            </a:r>
            <a:r>
              <a:rPr lang="nl-NL" dirty="0" err="1" smtClean="0"/>
              <a:t>otan</a:t>
            </a:r>
            <a:r>
              <a:rPr lang="nl-NL" dirty="0" smtClean="0"/>
              <a:t> en Expertgroep toetsen PO goedgekeurd.</a:t>
            </a:r>
          </a:p>
          <a:p>
            <a:endParaRPr lang="nl-NL" dirty="0"/>
          </a:p>
        </p:txBody>
      </p:sp>
    </p:spTree>
    <p:extLst>
      <p:ext uri="{BB962C8B-B14F-4D97-AF65-F5344CB8AC3E}">
        <p14:creationId xmlns:p14="http://schemas.microsoft.com/office/powerpoint/2010/main" val="1646805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361093" y="994611"/>
            <a:ext cx="11564295" cy="4908883"/>
          </a:xfrm>
          <a:prstGeom prst="rect">
            <a:avLst/>
          </a:prstGeom>
        </p:spPr>
      </p:pic>
    </p:spTree>
    <p:extLst>
      <p:ext uri="{BB962C8B-B14F-4D97-AF65-F5344CB8AC3E}">
        <p14:creationId xmlns:p14="http://schemas.microsoft.com/office/powerpoint/2010/main" val="3139306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a:solidFill>
                  <a:srgbClr val="FF0000"/>
                </a:solidFill>
                <a:latin typeface="Century Gothic" panose="020B0502020202020204" pitchFamily="34" charset="0"/>
              </a:rPr>
              <a:t>Hoe bevalt 1 of 2 keer afname per schooljaar? </a:t>
            </a:r>
            <a:r>
              <a:rPr lang="nl-NL" sz="2800" dirty="0"/>
              <a:t/>
            </a:r>
            <a:br>
              <a:rPr lang="nl-NL" sz="2800" dirty="0"/>
            </a:br>
            <a:endParaRPr lang="nl-NL" sz="2800" dirty="0">
              <a:solidFill>
                <a:srgbClr val="FF0000"/>
              </a:solidFill>
            </a:endParaRPr>
          </a:p>
        </p:txBody>
      </p:sp>
      <p:sp>
        <p:nvSpPr>
          <p:cNvPr id="3" name="Tijdelijke aanduiding voor inhoud 2"/>
          <p:cNvSpPr>
            <a:spLocks noGrp="1"/>
          </p:cNvSpPr>
          <p:nvPr>
            <p:ph idx="1"/>
          </p:nvPr>
        </p:nvSpPr>
        <p:spPr>
          <a:xfrm>
            <a:off x="838200" y="1316470"/>
            <a:ext cx="10515600" cy="4351338"/>
          </a:xfrm>
        </p:spPr>
        <p:txBody>
          <a:bodyPr/>
          <a:lstStyle/>
          <a:p>
            <a:r>
              <a:rPr lang="nl-NL" dirty="0" smtClean="0"/>
              <a:t>We nemen af in oktober en april.</a:t>
            </a:r>
          </a:p>
          <a:p>
            <a:r>
              <a:rPr lang="nl-NL" dirty="0" smtClean="0"/>
              <a:t>Voordeel: </a:t>
            </a:r>
          </a:p>
          <a:p>
            <a:pPr marL="514350" indent="-514350">
              <a:buFont typeface="+mj-lt"/>
              <a:buAutoNum type="arabicPeriod"/>
            </a:pPr>
            <a:r>
              <a:rPr lang="nl-NL" dirty="0" smtClean="0"/>
              <a:t>de leerkracht voelt zich verantwoordelijk voor de afgenomen toetsen &gt;&gt; 2x GP na </a:t>
            </a:r>
            <a:r>
              <a:rPr lang="nl-NL" dirty="0" err="1" smtClean="0"/>
              <a:t>toetsperiode</a:t>
            </a:r>
            <a:r>
              <a:rPr lang="nl-NL" dirty="0" smtClean="0"/>
              <a:t> (na herfstvakantie / na meivakantie)</a:t>
            </a:r>
          </a:p>
          <a:p>
            <a:pPr marL="514350" indent="-514350">
              <a:buFont typeface="+mj-lt"/>
              <a:buAutoNum type="arabicPeriod"/>
            </a:pPr>
            <a:r>
              <a:rPr lang="nl-NL" dirty="0" smtClean="0"/>
              <a:t>weinig / geen </a:t>
            </a:r>
            <a:r>
              <a:rPr lang="nl-NL" dirty="0" err="1" smtClean="0"/>
              <a:t>toetsdruk</a:t>
            </a:r>
            <a:endParaRPr lang="nl-NL" dirty="0" smtClean="0"/>
          </a:p>
          <a:p>
            <a:pPr marL="514350" indent="-514350">
              <a:buFont typeface="+mj-lt"/>
              <a:buAutoNum type="arabicPeriod"/>
            </a:pPr>
            <a:r>
              <a:rPr lang="nl-NL" dirty="0"/>
              <a:t>a</a:t>
            </a:r>
            <a:r>
              <a:rPr lang="nl-NL" dirty="0" smtClean="0"/>
              <a:t>fname in ‘rustige maanden’ (geen griepmaand / niet te warm)</a:t>
            </a:r>
          </a:p>
          <a:p>
            <a:pPr marL="514350" indent="-514350">
              <a:buFont typeface="+mj-lt"/>
              <a:buAutoNum type="arabicPeriod"/>
            </a:pPr>
            <a:r>
              <a:rPr lang="nl-NL" dirty="0" smtClean="0"/>
              <a:t>Toetsen kun je in principe in één lesuur afnemen</a:t>
            </a:r>
          </a:p>
          <a:p>
            <a:pPr marL="514350" indent="-514350">
              <a:buFont typeface="+mj-lt"/>
              <a:buAutoNum type="arabicPeriod"/>
            </a:pPr>
            <a:r>
              <a:rPr lang="nl-NL" dirty="0" smtClean="0"/>
              <a:t>De auteur beveelt aan afname 1x per jaar (april)</a:t>
            </a:r>
          </a:p>
          <a:p>
            <a:pPr marL="514350" indent="-514350">
              <a:buFont typeface="+mj-lt"/>
              <a:buAutoNum type="arabicPeriod"/>
            </a:pPr>
            <a:endParaRPr lang="nl-NL" dirty="0" smtClean="0"/>
          </a:p>
          <a:p>
            <a:pPr marL="0" indent="0">
              <a:buNone/>
            </a:pPr>
            <a:endParaRPr lang="nl-NL" dirty="0" smtClean="0"/>
          </a:p>
          <a:p>
            <a:pPr marL="0" indent="0">
              <a:buNone/>
            </a:pPr>
            <a:endParaRPr lang="nl-NL" dirty="0" smtClean="0"/>
          </a:p>
          <a:p>
            <a:pPr marL="0" indent="0">
              <a:buNone/>
            </a:pPr>
            <a:endParaRPr lang="nl-NL" dirty="0" smtClean="0"/>
          </a:p>
          <a:p>
            <a:pPr marL="0" indent="0">
              <a:buNone/>
            </a:pPr>
            <a:endParaRPr lang="nl-NL" dirty="0"/>
          </a:p>
        </p:txBody>
      </p:sp>
    </p:spTree>
    <p:extLst>
      <p:ext uri="{BB962C8B-B14F-4D97-AF65-F5344CB8AC3E}">
        <p14:creationId xmlns:p14="http://schemas.microsoft.com/office/powerpoint/2010/main" val="902442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0"/>
            <a:ext cx="4988442" cy="1325563"/>
          </a:xfrm>
        </p:spPr>
        <p:txBody>
          <a:bodyPr>
            <a:normAutofit/>
          </a:bodyPr>
          <a:lstStyle/>
          <a:p>
            <a:r>
              <a:rPr lang="nl-NL" sz="2800" b="1" dirty="0" smtClean="0">
                <a:solidFill>
                  <a:srgbClr val="FF0000"/>
                </a:solidFill>
                <a:latin typeface="Century Gothic" panose="020B0502020202020204" pitchFamily="34" charset="0"/>
              </a:rPr>
              <a:t>Hoe kies je de juiste toets (of iedereen dezelfde?)</a:t>
            </a:r>
            <a:endParaRPr lang="nl-NL" sz="2800" dirty="0">
              <a:latin typeface="Century Gothic" panose="020B0502020202020204" pitchFamily="34" charset="0"/>
            </a:endParaRPr>
          </a:p>
        </p:txBody>
      </p:sp>
      <p:sp>
        <p:nvSpPr>
          <p:cNvPr id="3" name="Tijdelijke aanduiding voor inhoud 2"/>
          <p:cNvSpPr>
            <a:spLocks noGrp="1"/>
          </p:cNvSpPr>
          <p:nvPr>
            <p:ph idx="1"/>
          </p:nvPr>
        </p:nvSpPr>
        <p:spPr>
          <a:xfrm>
            <a:off x="838200" y="1160606"/>
            <a:ext cx="4988442" cy="1896691"/>
          </a:xfrm>
        </p:spPr>
        <p:txBody>
          <a:bodyPr/>
          <a:lstStyle/>
          <a:p>
            <a:r>
              <a:rPr lang="nl-NL" dirty="0" smtClean="0"/>
              <a:t>Niet alle leerlingen hoeven dezelfde toetsen te maken.</a:t>
            </a:r>
          </a:p>
          <a:p>
            <a:r>
              <a:rPr lang="nl-NL" dirty="0" smtClean="0"/>
              <a:t>Toetsen zijn genormeerd voor verschillende groepen</a:t>
            </a:r>
          </a:p>
          <a:p>
            <a:endParaRPr lang="nl-NL" dirty="0"/>
          </a:p>
        </p:txBody>
      </p:sp>
      <p:sp>
        <p:nvSpPr>
          <p:cNvPr id="5" name="Rectangle 3"/>
          <p:cNvSpPr>
            <a:spLocks noChangeArrowheads="1"/>
          </p:cNvSpPr>
          <p:nvPr/>
        </p:nvSpPr>
        <p:spPr bwMode="auto">
          <a:xfrm>
            <a:off x="-58775" y="3722316"/>
            <a:ext cx="248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dirty="0" smtClean="0">
                <a:ln>
                  <a:noFill/>
                </a:ln>
                <a:solidFill>
                  <a:schemeClr val="tx1"/>
                </a:solidFill>
                <a:effectLst/>
                <a:latin typeface="Arial" panose="020B0604020202020204" pitchFamily="34" charset="0"/>
              </a:rPr>
              <a:t> </a:t>
            </a:r>
          </a:p>
        </p:txBody>
      </p:sp>
      <p:pic>
        <p:nvPicPr>
          <p:cNvPr id="3076" name="Picture 4" descr="https://gyazo.com/0f24769bb553898a06c76e1dada17bd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637" y="725893"/>
            <a:ext cx="6030754" cy="4447971"/>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https://gyazo.com/57929453c0a4ec3fd71ecea265edd995.png"/>
          <p:cNvPicPr/>
          <p:nvPr/>
        </p:nvPicPr>
        <p:blipFill>
          <a:blip r:embed="rId3">
            <a:extLst>
              <a:ext uri="{28A0092B-C50C-407E-A947-70E740481C1C}">
                <a14:useLocalDpi xmlns:a14="http://schemas.microsoft.com/office/drawing/2010/main" val="0"/>
              </a:ext>
            </a:extLst>
          </a:blip>
          <a:srcRect/>
          <a:stretch>
            <a:fillRect/>
          </a:stretch>
        </p:blipFill>
        <p:spPr bwMode="auto">
          <a:xfrm>
            <a:off x="571500" y="2949879"/>
            <a:ext cx="5081155" cy="3575612"/>
          </a:xfrm>
          <a:prstGeom prst="rect">
            <a:avLst/>
          </a:prstGeom>
          <a:noFill/>
          <a:ln>
            <a:noFill/>
          </a:ln>
        </p:spPr>
      </p:pic>
    </p:spTree>
    <p:extLst>
      <p:ext uri="{BB962C8B-B14F-4D97-AF65-F5344CB8AC3E}">
        <p14:creationId xmlns:p14="http://schemas.microsoft.com/office/powerpoint/2010/main" val="3940891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dirty="0"/>
          </a:p>
        </p:txBody>
      </p:sp>
      <p:pic>
        <p:nvPicPr>
          <p:cNvPr id="4" name="Afbeelding 3" descr="https://gyazo.com/17c5d2659ea37d6d4336a9b59cd37717.png"/>
          <p:cNvPicPr/>
          <p:nvPr/>
        </p:nvPicPr>
        <p:blipFill>
          <a:blip r:embed="rId2">
            <a:extLst>
              <a:ext uri="{28A0092B-C50C-407E-A947-70E740481C1C}">
                <a14:useLocalDpi xmlns:a14="http://schemas.microsoft.com/office/drawing/2010/main" val="0"/>
              </a:ext>
            </a:extLst>
          </a:blip>
          <a:srcRect/>
          <a:stretch>
            <a:fillRect/>
          </a:stretch>
        </p:blipFill>
        <p:spPr bwMode="auto">
          <a:xfrm>
            <a:off x="433387" y="624898"/>
            <a:ext cx="5762625" cy="5648325"/>
          </a:xfrm>
          <a:prstGeom prst="rect">
            <a:avLst/>
          </a:prstGeom>
          <a:noFill/>
          <a:ln>
            <a:noFill/>
          </a:ln>
        </p:spPr>
      </p:pic>
      <p:pic>
        <p:nvPicPr>
          <p:cNvPr id="5" name="Picture 2" descr="https://gyazo.com/0c0a9b3351cfdcfe6bff898e0e4ca68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012" y="207818"/>
            <a:ext cx="5057775" cy="7128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501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4" name="Afbeelding 3" descr="https://gyazo.com/b7fa27b0597a7fb264295093804c4836.png"/>
          <p:cNvPicPr/>
          <p:nvPr/>
        </p:nvPicPr>
        <p:blipFill>
          <a:blip r:embed="rId2">
            <a:extLst>
              <a:ext uri="{28A0092B-C50C-407E-A947-70E740481C1C}">
                <a14:useLocalDpi xmlns:a14="http://schemas.microsoft.com/office/drawing/2010/main" val="0"/>
              </a:ext>
            </a:extLst>
          </a:blip>
          <a:srcRect/>
          <a:stretch>
            <a:fillRect/>
          </a:stretch>
        </p:blipFill>
        <p:spPr bwMode="auto">
          <a:xfrm>
            <a:off x="281852" y="365125"/>
            <a:ext cx="5934075" cy="4857750"/>
          </a:xfrm>
          <a:prstGeom prst="rect">
            <a:avLst/>
          </a:prstGeom>
          <a:noFill/>
          <a:ln>
            <a:noFill/>
          </a:ln>
        </p:spPr>
      </p:pic>
      <p:sp>
        <p:nvSpPr>
          <p:cNvPr id="5" name="Rectangle 1"/>
          <p:cNvSpPr>
            <a:spLocks noChangeArrowheads="1"/>
          </p:cNvSpPr>
          <p:nvPr/>
        </p:nvSpPr>
        <p:spPr bwMode="auto">
          <a:xfrm>
            <a:off x="0" y="-323165"/>
            <a:ext cx="3129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dirty="0" smtClean="0">
                <a:ln>
                  <a:noFill/>
                </a:ln>
                <a:solidFill>
                  <a:schemeClr val="tx1"/>
                </a:solidFill>
                <a:effectLst/>
                <a:latin typeface="Arial" panose="020B0604020202020204" pitchFamily="34" charset="0"/>
              </a:rPr>
              <a:t>  </a:t>
            </a:r>
            <a:r>
              <a:rPr kumimoji="0" lang="nl-NL" altLang="nl-NL" sz="43600" b="0" i="0" u="none" strike="noStrike" cap="none" normalizeH="0" baseline="0" dirty="0" smtClean="0">
                <a:ln>
                  <a:noFill/>
                </a:ln>
                <a:solidFill>
                  <a:schemeClr val="tx1"/>
                </a:solidFill>
                <a:effectLst/>
                <a:latin typeface="Arial" panose="020B0604020202020204" pitchFamily="34" charset="0"/>
              </a:rPr>
              <a:t/>
            </a:r>
            <a:br>
              <a:rPr kumimoji="0" lang="nl-NL" altLang="nl-NL" sz="43600" b="0" i="0" u="none" strike="noStrike" cap="none" normalizeH="0" baseline="0" dirty="0" smtClean="0">
                <a:ln>
                  <a:noFill/>
                </a:ln>
                <a:solidFill>
                  <a:schemeClr val="tx1"/>
                </a:solidFill>
                <a:effectLst/>
                <a:latin typeface="Arial" panose="020B0604020202020204" pitchFamily="34" charset="0"/>
              </a:rPr>
            </a:br>
            <a:endParaRPr kumimoji="0" lang="nl-NL" altLang="nl-NL" sz="1800" b="0" i="0" u="none" strike="noStrike" cap="none" normalizeH="0" baseline="0" dirty="0" smtClean="0">
              <a:ln>
                <a:noFill/>
              </a:ln>
              <a:solidFill>
                <a:schemeClr val="tx1"/>
              </a:solidFill>
              <a:effectLst/>
              <a:latin typeface="Arial" panose="020B0604020202020204" pitchFamily="34" charset="0"/>
            </a:endParaRPr>
          </a:p>
        </p:txBody>
      </p:sp>
      <p:pic>
        <p:nvPicPr>
          <p:cNvPr id="6146" name="Picture 2" descr="https://gyazo.com/f89e0b066f3fcb8ec64abaa20b57287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927" y="75767"/>
            <a:ext cx="5200650" cy="6924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677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49382"/>
            <a:ext cx="10515600" cy="1711325"/>
          </a:xfrm>
        </p:spPr>
        <p:txBody>
          <a:bodyPr>
            <a:noAutofit/>
          </a:bodyPr>
          <a:lstStyle/>
          <a:p>
            <a:pPr lvl="0"/>
            <a:r>
              <a:rPr lang="nl-NL" sz="2800" b="1" dirty="0">
                <a:solidFill>
                  <a:srgbClr val="FF0000"/>
                </a:solidFill>
                <a:latin typeface="Century Gothic" panose="020B0502020202020204" pitchFamily="34" charset="0"/>
              </a:rPr>
              <a:t>Wat zijn de ervaringen van kinderen? Vragen niet te moeilijk? Frustratie? (bv. Rekenen gr. 3)</a:t>
            </a:r>
            <a:r>
              <a:rPr lang="nl-NL" sz="2800" dirty="0"/>
              <a:t/>
            </a:r>
            <a:br>
              <a:rPr lang="nl-NL" sz="2800" dirty="0"/>
            </a:br>
            <a:r>
              <a:rPr lang="nl-NL" sz="2000" dirty="0"/>
              <a:t>Hier liepen leerkrachten met het referentieonderzoek behoorlijk tegenaan. Ook bij de voorbeeldtoetsen lijken de opdrachten pittig te zijn.</a:t>
            </a:r>
            <a:r>
              <a:rPr lang="nl-NL" sz="2800" dirty="0"/>
              <a:t/>
            </a:r>
            <a:br>
              <a:rPr lang="nl-NL" sz="2800" dirty="0"/>
            </a:br>
            <a:endParaRPr lang="nl-NL" sz="2800" dirty="0"/>
          </a:p>
        </p:txBody>
      </p:sp>
      <p:sp>
        <p:nvSpPr>
          <p:cNvPr id="3" name="Tijdelijke aanduiding voor inhoud 2"/>
          <p:cNvSpPr>
            <a:spLocks noGrp="1"/>
          </p:cNvSpPr>
          <p:nvPr>
            <p:ph idx="1"/>
          </p:nvPr>
        </p:nvSpPr>
        <p:spPr>
          <a:xfrm>
            <a:off x="838200" y="1960707"/>
            <a:ext cx="10515600" cy="4216256"/>
          </a:xfrm>
        </p:spPr>
        <p:txBody>
          <a:bodyPr/>
          <a:lstStyle/>
          <a:p>
            <a:r>
              <a:rPr lang="nl-NL" dirty="0" smtClean="0"/>
              <a:t>De oude SVT rekenen vonden we te pittig. Kinderen die rekenen moeilijk vinden reageerden m.n. in onderbouw paniekerig.</a:t>
            </a:r>
          </a:p>
          <a:p>
            <a:r>
              <a:rPr lang="nl-NL" dirty="0" smtClean="0"/>
              <a:t>Dat was aanleiding om mee te doen aan normering nieuwe SVT rekenen. De kinderen + leerkrachten hadden nu het idee dat de opgaven meer bij de groep passen.</a:t>
            </a:r>
          </a:p>
          <a:p>
            <a:r>
              <a:rPr lang="nl-NL" dirty="0" smtClean="0"/>
              <a:t>SVT spellen wordt goed gescoord (maar was ook al bij Cito &gt;&gt; elke dag kort dictee José </a:t>
            </a:r>
            <a:r>
              <a:rPr lang="nl-NL" dirty="0" err="1" smtClean="0"/>
              <a:t>Schraven</a:t>
            </a:r>
            <a:r>
              <a:rPr lang="nl-NL" dirty="0" smtClean="0"/>
              <a:t>)</a:t>
            </a:r>
          </a:p>
          <a:p>
            <a:r>
              <a:rPr lang="nl-NL" dirty="0" smtClean="0"/>
              <a:t>Hoofdrekenen scoort ook heel hoog (elke rekenles start met 5 à 10 minuten automatiseren)</a:t>
            </a:r>
          </a:p>
          <a:p>
            <a:pPr marL="0" indent="0">
              <a:buNone/>
            </a:pPr>
            <a:endParaRPr lang="nl-NL" dirty="0"/>
          </a:p>
        </p:txBody>
      </p:sp>
    </p:spTree>
    <p:extLst>
      <p:ext uri="{BB962C8B-B14F-4D97-AF65-F5344CB8AC3E}">
        <p14:creationId xmlns:p14="http://schemas.microsoft.com/office/powerpoint/2010/main" val="3875090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26473" y="577993"/>
            <a:ext cx="4887191" cy="5053879"/>
          </a:xfrm>
        </p:spPr>
        <p:txBody>
          <a:bodyPr>
            <a:normAutofit fontScale="92500" lnSpcReduction="10000"/>
          </a:bodyPr>
          <a:lstStyle/>
          <a:p>
            <a:r>
              <a:rPr lang="nl-NL" dirty="0" smtClean="0"/>
              <a:t>Begrijpend lezen scoorde dit jaar niet voldoende in groep 4.</a:t>
            </a:r>
          </a:p>
          <a:p>
            <a:r>
              <a:rPr lang="nl-NL" dirty="0"/>
              <a:t>D</a:t>
            </a:r>
            <a:r>
              <a:rPr lang="nl-NL" dirty="0" smtClean="0"/>
              <a:t>at vraagt om actie: </a:t>
            </a:r>
          </a:p>
          <a:p>
            <a:pPr marL="514350" indent="-514350">
              <a:buFont typeface="+mj-lt"/>
              <a:buAutoNum type="arabicPeriod"/>
            </a:pPr>
            <a:r>
              <a:rPr lang="nl-NL" dirty="0" smtClean="0"/>
              <a:t>Gelling aanpak in oktober </a:t>
            </a:r>
            <a:r>
              <a:rPr lang="nl-NL" dirty="0" err="1"/>
              <a:t>N</a:t>
            </a:r>
            <a:r>
              <a:rPr lang="nl-NL" dirty="0" err="1" smtClean="0"/>
              <a:t>ieuwsbegip</a:t>
            </a:r>
            <a:r>
              <a:rPr lang="nl-NL" dirty="0" smtClean="0"/>
              <a:t> in januari </a:t>
            </a:r>
          </a:p>
          <a:p>
            <a:pPr marL="514350" indent="-514350">
              <a:buFont typeface="+mj-lt"/>
              <a:buAutoNum type="arabicPeriod"/>
            </a:pPr>
            <a:r>
              <a:rPr lang="nl-NL" dirty="0" smtClean="0"/>
              <a:t>Goed oefenen met close lezen = herhaald lezen</a:t>
            </a:r>
          </a:p>
          <a:p>
            <a:pPr marL="514350" indent="-514350">
              <a:buFont typeface="+mj-lt"/>
              <a:buAutoNum type="arabicPeriod"/>
            </a:pPr>
            <a:r>
              <a:rPr lang="nl-NL" dirty="0" smtClean="0"/>
              <a:t>werken aan leesmotivatie door interessante onderwerpen – in </a:t>
            </a:r>
            <a:r>
              <a:rPr lang="nl-NL" dirty="0"/>
              <a:t>W</a:t>
            </a:r>
            <a:r>
              <a:rPr lang="nl-NL" dirty="0" smtClean="0"/>
              <a:t>itharen werken we met Kidsweek</a:t>
            </a:r>
          </a:p>
          <a:p>
            <a:r>
              <a:rPr lang="nl-NL" dirty="0" smtClean="0"/>
              <a:t>Let erop bij </a:t>
            </a:r>
            <a:r>
              <a:rPr lang="nl-NL" dirty="0" err="1" smtClean="0"/>
              <a:t>bijgr.lezen</a:t>
            </a:r>
            <a:r>
              <a:rPr lang="nl-NL" dirty="0" smtClean="0"/>
              <a:t> &gt;&gt; tekst in twee kolommen</a:t>
            </a:r>
          </a:p>
          <a:p>
            <a:pPr marL="0" indent="0">
              <a:buNone/>
            </a:pPr>
            <a:endParaRPr lang="nl-NL" dirty="0"/>
          </a:p>
        </p:txBody>
      </p:sp>
      <p:pic>
        <p:nvPicPr>
          <p:cNvPr id="8194" name="Picture 2" descr="https://gyazo.com/3946be78e8997410448c0267c604721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254577"/>
            <a:ext cx="6293427" cy="6293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41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2800" b="1" dirty="0">
                <a:solidFill>
                  <a:srgbClr val="FF0000"/>
                </a:solidFill>
                <a:latin typeface="Century Gothic" panose="020B0502020202020204" pitchFamily="34" charset="0"/>
              </a:rPr>
              <a:t>Hoe reageren leerkrachten op de Boom-toetsen?</a:t>
            </a:r>
            <a:r>
              <a:rPr lang="nl-NL" sz="2800" dirty="0"/>
              <a:t/>
            </a:r>
            <a:br>
              <a:rPr lang="nl-NL" sz="2800" dirty="0"/>
            </a:br>
            <a:endParaRPr lang="nl-NL" sz="2800" dirty="0"/>
          </a:p>
        </p:txBody>
      </p:sp>
      <p:sp>
        <p:nvSpPr>
          <p:cNvPr id="3" name="Tijdelijke aanduiding voor inhoud 2"/>
          <p:cNvSpPr>
            <a:spLocks noGrp="1"/>
          </p:cNvSpPr>
          <p:nvPr>
            <p:ph idx="1"/>
          </p:nvPr>
        </p:nvSpPr>
        <p:spPr>
          <a:xfrm>
            <a:off x="838200" y="1119043"/>
            <a:ext cx="10515600" cy="4351338"/>
          </a:xfrm>
        </p:spPr>
        <p:txBody>
          <a:bodyPr>
            <a:normAutofit fontScale="92500"/>
          </a:bodyPr>
          <a:lstStyle/>
          <a:p>
            <a:r>
              <a:rPr lang="nl-NL" dirty="0" smtClean="0"/>
              <a:t>We kunnen de toetsen in elke maand afnemen</a:t>
            </a:r>
          </a:p>
          <a:p>
            <a:r>
              <a:rPr lang="nl-NL" dirty="0"/>
              <a:t>W</a:t>
            </a:r>
            <a:r>
              <a:rPr lang="nl-NL" dirty="0" smtClean="0"/>
              <a:t>e nemen af 2x per jaar: oktober / april (= geen griepgolf / niet te warm)</a:t>
            </a:r>
          </a:p>
          <a:p>
            <a:r>
              <a:rPr lang="nl-NL" dirty="0" smtClean="0"/>
              <a:t>Toetsen hoeven niet te worden voorgelezen</a:t>
            </a:r>
          </a:p>
          <a:p>
            <a:r>
              <a:rPr lang="nl-NL" dirty="0" smtClean="0"/>
              <a:t>Minder </a:t>
            </a:r>
            <a:r>
              <a:rPr lang="nl-NL" dirty="0" err="1" smtClean="0"/>
              <a:t>toetsdruk</a:t>
            </a:r>
            <a:r>
              <a:rPr lang="nl-NL" dirty="0" smtClean="0"/>
              <a:t> bij kinderen en leerkrachten</a:t>
            </a:r>
          </a:p>
          <a:p>
            <a:r>
              <a:rPr lang="nl-NL" dirty="0" smtClean="0"/>
              <a:t>Toetsen zijn in één les af te nemen</a:t>
            </a:r>
          </a:p>
          <a:p>
            <a:r>
              <a:rPr lang="nl-NL" dirty="0" smtClean="0"/>
              <a:t>Eenvoudige registratie via </a:t>
            </a:r>
            <a:r>
              <a:rPr lang="nl-NL" dirty="0" err="1" smtClean="0"/>
              <a:t>ParnasSys</a:t>
            </a:r>
            <a:r>
              <a:rPr lang="nl-NL" dirty="0" smtClean="0"/>
              <a:t> (= gekoppeld aan Boomtestcentrum)</a:t>
            </a:r>
          </a:p>
          <a:p>
            <a:r>
              <a:rPr lang="nl-NL" dirty="0" smtClean="0"/>
              <a:t>Mogelijkheid voor analyse (middenmoot)</a:t>
            </a:r>
          </a:p>
          <a:p>
            <a:r>
              <a:rPr lang="nl-NL" dirty="0" smtClean="0"/>
              <a:t>Goede match met IEP</a:t>
            </a:r>
          </a:p>
          <a:p>
            <a:r>
              <a:rPr lang="nl-NL" dirty="0" smtClean="0"/>
              <a:t>We kiezen voor toets-systeem op papier</a:t>
            </a:r>
          </a:p>
          <a:p>
            <a:endParaRPr lang="nl-NL" dirty="0"/>
          </a:p>
        </p:txBody>
      </p:sp>
    </p:spTree>
    <p:extLst>
      <p:ext uri="{BB962C8B-B14F-4D97-AF65-F5344CB8AC3E}">
        <p14:creationId xmlns:p14="http://schemas.microsoft.com/office/powerpoint/2010/main" val="2598177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80742678-3373-0D48-968F-AF1DCCA22304}"/>
              </a:ext>
            </a:extLst>
          </p:cNvPr>
          <p:cNvSpPr>
            <a:spLocks noGrp="1"/>
          </p:cNvSpPr>
          <p:nvPr>
            <p:ph type="title"/>
          </p:nvPr>
        </p:nvSpPr>
        <p:spPr/>
        <p:txBody>
          <a:bodyPr/>
          <a:lstStyle/>
          <a:p>
            <a:r>
              <a:rPr lang="nl-NL" dirty="0">
                <a:latin typeface="Century Gothic" panose="020B0502020202020204" pitchFamily="34" charset="0"/>
              </a:rPr>
              <a:t>Boom test onderwijs</a:t>
            </a:r>
          </a:p>
        </p:txBody>
      </p:sp>
      <p:sp>
        <p:nvSpPr>
          <p:cNvPr id="5" name="Tijdelijke aanduiding voor tekst 4">
            <a:extLst>
              <a:ext uri="{FF2B5EF4-FFF2-40B4-BE49-F238E27FC236}">
                <a16:creationId xmlns:a16="http://schemas.microsoft.com/office/drawing/2014/main" xmlns="" id="{36DA1018-1369-7942-AF34-640AEE4044DF}"/>
              </a:ext>
            </a:extLst>
          </p:cNvPr>
          <p:cNvSpPr>
            <a:spLocks noGrp="1"/>
          </p:cNvSpPr>
          <p:nvPr>
            <p:ph type="body" sz="quarter" idx="11"/>
          </p:nvPr>
        </p:nvSpPr>
        <p:spPr/>
        <p:txBody>
          <a:bodyPr/>
          <a:lstStyle/>
          <a:p>
            <a:r>
              <a:rPr lang="nl-NL" dirty="0">
                <a:latin typeface="Century Gothic" panose="020B0502020202020204" pitchFamily="34" charset="0"/>
              </a:rPr>
              <a:t>Onderdeel van Koninklijke Boom Uitgevers</a:t>
            </a:r>
          </a:p>
          <a:p>
            <a:r>
              <a:rPr lang="nl-NL" dirty="0">
                <a:latin typeface="Century Gothic" panose="020B0502020202020204" pitchFamily="34" charset="0"/>
              </a:rPr>
              <a:t>20 jaar ervaring in het uitgeven van toetsen en testen</a:t>
            </a:r>
          </a:p>
          <a:p>
            <a:endParaRPr lang="nl-NL" dirty="0">
              <a:latin typeface="Century Gothic" panose="020B0502020202020204" pitchFamily="34" charset="0"/>
            </a:endParaRPr>
          </a:p>
        </p:txBody>
      </p:sp>
      <p:pic>
        <p:nvPicPr>
          <p:cNvPr id="7" name="Afbeelding 6">
            <a:extLst>
              <a:ext uri="{FF2B5EF4-FFF2-40B4-BE49-F238E27FC236}">
                <a16:creationId xmlns:a16="http://schemas.microsoft.com/office/drawing/2014/main" xmlns="" id="{B48B717E-30EA-42B0-BE60-12580BEEB107}"/>
              </a:ext>
            </a:extLst>
          </p:cNvPr>
          <p:cNvPicPr>
            <a:picLocks noChangeAspect="1"/>
          </p:cNvPicPr>
          <p:nvPr/>
        </p:nvPicPr>
        <p:blipFill>
          <a:blip r:embed="rId3"/>
          <a:stretch>
            <a:fillRect/>
          </a:stretch>
        </p:blipFill>
        <p:spPr>
          <a:xfrm>
            <a:off x="2960553" y="3869456"/>
            <a:ext cx="1072898" cy="896114"/>
          </a:xfrm>
          <a:prstGeom prst="rect">
            <a:avLst/>
          </a:prstGeom>
        </p:spPr>
      </p:pic>
      <p:pic>
        <p:nvPicPr>
          <p:cNvPr id="9" name="Afbeelding 8">
            <a:extLst>
              <a:ext uri="{FF2B5EF4-FFF2-40B4-BE49-F238E27FC236}">
                <a16:creationId xmlns:a16="http://schemas.microsoft.com/office/drawing/2014/main" xmlns="" id="{1BF91DD2-8114-4AF8-BD2A-F0787EA7AE81}"/>
              </a:ext>
            </a:extLst>
          </p:cNvPr>
          <p:cNvPicPr>
            <a:picLocks noChangeAspect="1"/>
          </p:cNvPicPr>
          <p:nvPr/>
        </p:nvPicPr>
        <p:blipFill>
          <a:blip r:embed="rId4"/>
          <a:stretch>
            <a:fillRect/>
          </a:stretch>
        </p:blipFill>
        <p:spPr>
          <a:xfrm>
            <a:off x="4096521" y="3869456"/>
            <a:ext cx="1073825" cy="896114"/>
          </a:xfrm>
          <a:prstGeom prst="rect">
            <a:avLst/>
          </a:prstGeom>
        </p:spPr>
      </p:pic>
      <p:pic>
        <p:nvPicPr>
          <p:cNvPr id="11" name="Afbeelding 10">
            <a:extLst>
              <a:ext uri="{FF2B5EF4-FFF2-40B4-BE49-F238E27FC236}">
                <a16:creationId xmlns:a16="http://schemas.microsoft.com/office/drawing/2014/main" xmlns="" id="{D2C3339D-D88D-46DF-B720-3474120F4006}"/>
              </a:ext>
            </a:extLst>
          </p:cNvPr>
          <p:cNvPicPr>
            <a:picLocks noChangeAspect="1"/>
          </p:cNvPicPr>
          <p:nvPr/>
        </p:nvPicPr>
        <p:blipFill>
          <a:blip r:embed="rId5"/>
          <a:stretch>
            <a:fillRect/>
          </a:stretch>
        </p:blipFill>
        <p:spPr>
          <a:xfrm>
            <a:off x="5229345" y="3866768"/>
            <a:ext cx="1073824" cy="896113"/>
          </a:xfrm>
          <a:prstGeom prst="rect">
            <a:avLst/>
          </a:prstGeom>
        </p:spPr>
      </p:pic>
      <p:pic>
        <p:nvPicPr>
          <p:cNvPr id="13" name="Afbeelding 12">
            <a:extLst>
              <a:ext uri="{FF2B5EF4-FFF2-40B4-BE49-F238E27FC236}">
                <a16:creationId xmlns:a16="http://schemas.microsoft.com/office/drawing/2014/main" xmlns="" id="{DD543B9D-F2DD-4C3B-8CB8-82DFB8465A42}"/>
              </a:ext>
            </a:extLst>
          </p:cNvPr>
          <p:cNvPicPr>
            <a:picLocks noChangeAspect="1"/>
          </p:cNvPicPr>
          <p:nvPr/>
        </p:nvPicPr>
        <p:blipFill>
          <a:blip r:embed="rId6"/>
          <a:stretch>
            <a:fillRect/>
          </a:stretch>
        </p:blipFill>
        <p:spPr>
          <a:xfrm>
            <a:off x="190639" y="4707652"/>
            <a:ext cx="1495314" cy="1059181"/>
          </a:xfrm>
          <a:prstGeom prst="rect">
            <a:avLst/>
          </a:prstGeom>
        </p:spPr>
      </p:pic>
      <p:pic>
        <p:nvPicPr>
          <p:cNvPr id="15" name="Afbeelding 14">
            <a:extLst>
              <a:ext uri="{FF2B5EF4-FFF2-40B4-BE49-F238E27FC236}">
                <a16:creationId xmlns:a16="http://schemas.microsoft.com/office/drawing/2014/main" xmlns="" id="{4C8A706B-07ED-4D73-8D83-8532D4EECF1F}"/>
              </a:ext>
            </a:extLst>
          </p:cNvPr>
          <p:cNvPicPr>
            <a:picLocks noChangeAspect="1"/>
          </p:cNvPicPr>
          <p:nvPr/>
        </p:nvPicPr>
        <p:blipFill>
          <a:blip r:embed="rId7"/>
          <a:stretch>
            <a:fillRect/>
          </a:stretch>
        </p:blipFill>
        <p:spPr>
          <a:xfrm>
            <a:off x="1312172" y="5094936"/>
            <a:ext cx="759461" cy="1059181"/>
          </a:xfrm>
          <a:prstGeom prst="rect">
            <a:avLst/>
          </a:prstGeom>
        </p:spPr>
      </p:pic>
      <p:pic>
        <p:nvPicPr>
          <p:cNvPr id="17" name="Afbeelding 16">
            <a:extLst>
              <a:ext uri="{FF2B5EF4-FFF2-40B4-BE49-F238E27FC236}">
                <a16:creationId xmlns:a16="http://schemas.microsoft.com/office/drawing/2014/main" xmlns="" id="{0C6264E6-8D59-404D-BE11-89D7F9AA4958}"/>
              </a:ext>
            </a:extLst>
          </p:cNvPr>
          <p:cNvPicPr>
            <a:picLocks noChangeAspect="1"/>
          </p:cNvPicPr>
          <p:nvPr/>
        </p:nvPicPr>
        <p:blipFill>
          <a:blip r:embed="rId8"/>
          <a:stretch>
            <a:fillRect/>
          </a:stretch>
        </p:blipFill>
        <p:spPr>
          <a:xfrm>
            <a:off x="1667623" y="5476491"/>
            <a:ext cx="833524" cy="1162818"/>
          </a:xfrm>
          <a:prstGeom prst="rect">
            <a:avLst/>
          </a:prstGeom>
        </p:spPr>
      </p:pic>
      <p:pic>
        <p:nvPicPr>
          <p:cNvPr id="21" name="Afbeelding 20">
            <a:extLst>
              <a:ext uri="{FF2B5EF4-FFF2-40B4-BE49-F238E27FC236}">
                <a16:creationId xmlns:a16="http://schemas.microsoft.com/office/drawing/2014/main" xmlns="" id="{75249266-E6A4-4660-A281-DA8D3386C803}"/>
              </a:ext>
            </a:extLst>
          </p:cNvPr>
          <p:cNvPicPr>
            <a:picLocks noChangeAspect="1"/>
          </p:cNvPicPr>
          <p:nvPr/>
        </p:nvPicPr>
        <p:blipFill>
          <a:blip r:embed="rId9"/>
          <a:stretch>
            <a:fillRect/>
          </a:stretch>
        </p:blipFill>
        <p:spPr>
          <a:xfrm>
            <a:off x="3074554" y="5016230"/>
            <a:ext cx="1138351" cy="1311742"/>
          </a:xfrm>
          <a:prstGeom prst="rect">
            <a:avLst/>
          </a:prstGeom>
        </p:spPr>
      </p:pic>
      <p:pic>
        <p:nvPicPr>
          <p:cNvPr id="23" name="Afbeelding 22">
            <a:extLst>
              <a:ext uri="{FF2B5EF4-FFF2-40B4-BE49-F238E27FC236}">
                <a16:creationId xmlns:a16="http://schemas.microsoft.com/office/drawing/2014/main" xmlns="" id="{278CA6FC-1E46-4C90-BDE7-2CAACEBDDC7D}"/>
              </a:ext>
            </a:extLst>
          </p:cNvPr>
          <p:cNvPicPr>
            <a:picLocks noChangeAspect="1"/>
          </p:cNvPicPr>
          <p:nvPr/>
        </p:nvPicPr>
        <p:blipFill>
          <a:blip r:embed="rId10"/>
          <a:stretch>
            <a:fillRect/>
          </a:stretch>
        </p:blipFill>
        <p:spPr>
          <a:xfrm>
            <a:off x="3874432" y="5261532"/>
            <a:ext cx="821860" cy="1162818"/>
          </a:xfrm>
          <a:prstGeom prst="rect">
            <a:avLst/>
          </a:prstGeom>
        </p:spPr>
      </p:pic>
      <p:pic>
        <p:nvPicPr>
          <p:cNvPr id="25" name="Afbeelding 24">
            <a:extLst>
              <a:ext uri="{FF2B5EF4-FFF2-40B4-BE49-F238E27FC236}">
                <a16:creationId xmlns:a16="http://schemas.microsoft.com/office/drawing/2014/main" xmlns="" id="{49F96133-F506-44E2-8E1E-E4DDE11A981F}"/>
              </a:ext>
            </a:extLst>
          </p:cNvPr>
          <p:cNvPicPr>
            <a:picLocks noChangeAspect="1"/>
          </p:cNvPicPr>
          <p:nvPr/>
        </p:nvPicPr>
        <p:blipFill>
          <a:blip r:embed="rId11"/>
          <a:stretch>
            <a:fillRect/>
          </a:stretch>
        </p:blipFill>
        <p:spPr>
          <a:xfrm>
            <a:off x="6825997" y="1454299"/>
            <a:ext cx="1459995" cy="1645923"/>
          </a:xfrm>
          <a:prstGeom prst="rect">
            <a:avLst/>
          </a:prstGeom>
        </p:spPr>
      </p:pic>
      <p:pic>
        <p:nvPicPr>
          <p:cNvPr id="27" name="Afbeelding 26">
            <a:extLst>
              <a:ext uri="{FF2B5EF4-FFF2-40B4-BE49-F238E27FC236}">
                <a16:creationId xmlns:a16="http://schemas.microsoft.com/office/drawing/2014/main" xmlns="" id="{96B83B53-534A-4917-AE9B-DF8A496323D9}"/>
              </a:ext>
            </a:extLst>
          </p:cNvPr>
          <p:cNvPicPr>
            <a:picLocks noChangeAspect="1"/>
          </p:cNvPicPr>
          <p:nvPr/>
        </p:nvPicPr>
        <p:blipFill>
          <a:blip r:embed="rId12"/>
          <a:stretch>
            <a:fillRect/>
          </a:stretch>
        </p:blipFill>
        <p:spPr>
          <a:xfrm>
            <a:off x="7555994" y="1832990"/>
            <a:ext cx="1459995" cy="1648971"/>
          </a:xfrm>
          <a:prstGeom prst="rect">
            <a:avLst/>
          </a:prstGeom>
        </p:spPr>
      </p:pic>
      <p:pic>
        <p:nvPicPr>
          <p:cNvPr id="29" name="Afbeelding 28">
            <a:extLst>
              <a:ext uri="{FF2B5EF4-FFF2-40B4-BE49-F238E27FC236}">
                <a16:creationId xmlns:a16="http://schemas.microsoft.com/office/drawing/2014/main" xmlns="" id="{8575F9A1-D1A7-46EF-AC58-B170C4CA350B}"/>
              </a:ext>
            </a:extLst>
          </p:cNvPr>
          <p:cNvPicPr>
            <a:picLocks noChangeAspect="1"/>
          </p:cNvPicPr>
          <p:nvPr/>
        </p:nvPicPr>
        <p:blipFill>
          <a:blip r:embed="rId13"/>
          <a:stretch>
            <a:fillRect/>
          </a:stretch>
        </p:blipFill>
        <p:spPr>
          <a:xfrm>
            <a:off x="8136001" y="2439451"/>
            <a:ext cx="1463043" cy="1652019"/>
          </a:xfrm>
          <a:prstGeom prst="rect">
            <a:avLst/>
          </a:prstGeom>
        </p:spPr>
      </p:pic>
      <p:pic>
        <p:nvPicPr>
          <p:cNvPr id="31" name="Afbeelding 30">
            <a:extLst>
              <a:ext uri="{FF2B5EF4-FFF2-40B4-BE49-F238E27FC236}">
                <a16:creationId xmlns:a16="http://schemas.microsoft.com/office/drawing/2014/main" xmlns="" id="{CA27623F-E741-4CB5-9031-E8213967696F}"/>
              </a:ext>
            </a:extLst>
          </p:cNvPr>
          <p:cNvPicPr>
            <a:picLocks noChangeAspect="1"/>
          </p:cNvPicPr>
          <p:nvPr/>
        </p:nvPicPr>
        <p:blipFill>
          <a:blip r:embed="rId14"/>
          <a:stretch>
            <a:fillRect/>
          </a:stretch>
        </p:blipFill>
        <p:spPr>
          <a:xfrm>
            <a:off x="8717490" y="2965278"/>
            <a:ext cx="1459995" cy="1642875"/>
          </a:xfrm>
          <a:prstGeom prst="rect">
            <a:avLst/>
          </a:prstGeom>
        </p:spPr>
      </p:pic>
      <p:pic>
        <p:nvPicPr>
          <p:cNvPr id="33" name="Afbeelding 32">
            <a:extLst>
              <a:ext uri="{FF2B5EF4-FFF2-40B4-BE49-F238E27FC236}">
                <a16:creationId xmlns:a16="http://schemas.microsoft.com/office/drawing/2014/main" xmlns="" id="{98C0FB7A-DCD2-4EAF-90DD-31CA2DB1179A}"/>
              </a:ext>
            </a:extLst>
          </p:cNvPr>
          <p:cNvPicPr>
            <a:picLocks noChangeAspect="1"/>
          </p:cNvPicPr>
          <p:nvPr/>
        </p:nvPicPr>
        <p:blipFill>
          <a:blip r:embed="rId15"/>
          <a:stretch>
            <a:fillRect/>
          </a:stretch>
        </p:blipFill>
        <p:spPr>
          <a:xfrm>
            <a:off x="9314966" y="3470822"/>
            <a:ext cx="1459995" cy="1645923"/>
          </a:xfrm>
          <a:prstGeom prst="rect">
            <a:avLst/>
          </a:prstGeom>
        </p:spPr>
      </p:pic>
      <p:pic>
        <p:nvPicPr>
          <p:cNvPr id="19" name="Afbeelding 18">
            <a:extLst>
              <a:ext uri="{FF2B5EF4-FFF2-40B4-BE49-F238E27FC236}">
                <a16:creationId xmlns:a16="http://schemas.microsoft.com/office/drawing/2014/main" xmlns="" id="{4D4ED6FD-2B54-4A66-AEDD-3EC20F871391}"/>
              </a:ext>
            </a:extLst>
          </p:cNvPr>
          <p:cNvPicPr>
            <a:picLocks noChangeAspect="1"/>
          </p:cNvPicPr>
          <p:nvPr/>
        </p:nvPicPr>
        <p:blipFill>
          <a:blip r:embed="rId16"/>
          <a:stretch>
            <a:fillRect/>
          </a:stretch>
        </p:blipFill>
        <p:spPr>
          <a:xfrm>
            <a:off x="4368419" y="5589969"/>
            <a:ext cx="1001758" cy="1128296"/>
          </a:xfrm>
          <a:prstGeom prst="rect">
            <a:avLst/>
          </a:prstGeom>
        </p:spPr>
      </p:pic>
      <p:pic>
        <p:nvPicPr>
          <p:cNvPr id="45" name="Afbeelding 44">
            <a:extLst>
              <a:ext uri="{FF2B5EF4-FFF2-40B4-BE49-F238E27FC236}">
                <a16:creationId xmlns:a16="http://schemas.microsoft.com/office/drawing/2014/main" xmlns="" id="{2DD43FC6-CB5A-4608-991D-7CA977A2BCB7}"/>
              </a:ext>
            </a:extLst>
          </p:cNvPr>
          <p:cNvPicPr>
            <a:picLocks noChangeAspect="1"/>
          </p:cNvPicPr>
          <p:nvPr/>
        </p:nvPicPr>
        <p:blipFill>
          <a:blip r:embed="rId17"/>
          <a:stretch>
            <a:fillRect/>
          </a:stretch>
        </p:blipFill>
        <p:spPr>
          <a:xfrm>
            <a:off x="6095259" y="5742239"/>
            <a:ext cx="577297" cy="865946"/>
          </a:xfrm>
          <a:prstGeom prst="rect">
            <a:avLst/>
          </a:prstGeom>
        </p:spPr>
      </p:pic>
      <p:pic>
        <p:nvPicPr>
          <p:cNvPr id="35" name="Afbeelding 34">
            <a:extLst>
              <a:ext uri="{FF2B5EF4-FFF2-40B4-BE49-F238E27FC236}">
                <a16:creationId xmlns:a16="http://schemas.microsoft.com/office/drawing/2014/main" xmlns="" id="{BFD4AF13-D9D9-47F8-92C0-4E244830C8F7}"/>
              </a:ext>
            </a:extLst>
          </p:cNvPr>
          <p:cNvPicPr>
            <a:picLocks noChangeAspect="1"/>
          </p:cNvPicPr>
          <p:nvPr/>
        </p:nvPicPr>
        <p:blipFill>
          <a:blip r:embed="rId18"/>
          <a:stretch>
            <a:fillRect/>
          </a:stretch>
        </p:blipFill>
        <p:spPr>
          <a:xfrm>
            <a:off x="7380589" y="5730425"/>
            <a:ext cx="577098" cy="872992"/>
          </a:xfrm>
          <a:prstGeom prst="rect">
            <a:avLst/>
          </a:prstGeom>
        </p:spPr>
      </p:pic>
      <p:pic>
        <p:nvPicPr>
          <p:cNvPr id="41" name="Afbeelding 40">
            <a:extLst>
              <a:ext uri="{FF2B5EF4-FFF2-40B4-BE49-F238E27FC236}">
                <a16:creationId xmlns:a16="http://schemas.microsoft.com/office/drawing/2014/main" xmlns="" id="{990D04E3-828E-4551-97EC-8B8C8F98927E}"/>
              </a:ext>
            </a:extLst>
          </p:cNvPr>
          <p:cNvPicPr>
            <a:picLocks noChangeAspect="1"/>
          </p:cNvPicPr>
          <p:nvPr/>
        </p:nvPicPr>
        <p:blipFill>
          <a:blip r:embed="rId19"/>
          <a:stretch>
            <a:fillRect/>
          </a:stretch>
        </p:blipFill>
        <p:spPr>
          <a:xfrm>
            <a:off x="6754248" y="5736599"/>
            <a:ext cx="577297" cy="872221"/>
          </a:xfrm>
          <a:prstGeom prst="rect">
            <a:avLst/>
          </a:prstGeom>
        </p:spPr>
      </p:pic>
      <p:pic>
        <p:nvPicPr>
          <p:cNvPr id="39" name="Afbeelding 38">
            <a:extLst>
              <a:ext uri="{FF2B5EF4-FFF2-40B4-BE49-F238E27FC236}">
                <a16:creationId xmlns:a16="http://schemas.microsoft.com/office/drawing/2014/main" xmlns="" id="{7CD1A038-AE65-43A5-B640-E244227C4CB1}"/>
              </a:ext>
            </a:extLst>
          </p:cNvPr>
          <p:cNvPicPr>
            <a:picLocks noChangeAspect="1"/>
          </p:cNvPicPr>
          <p:nvPr/>
        </p:nvPicPr>
        <p:blipFill>
          <a:blip r:embed="rId20"/>
          <a:stretch>
            <a:fillRect/>
          </a:stretch>
        </p:blipFill>
        <p:spPr>
          <a:xfrm>
            <a:off x="7973121" y="5662206"/>
            <a:ext cx="813430" cy="1107287"/>
          </a:xfrm>
          <a:prstGeom prst="rect">
            <a:avLst/>
          </a:prstGeom>
        </p:spPr>
      </p:pic>
      <p:pic>
        <p:nvPicPr>
          <p:cNvPr id="37" name="Afbeelding 36">
            <a:extLst>
              <a:ext uri="{FF2B5EF4-FFF2-40B4-BE49-F238E27FC236}">
                <a16:creationId xmlns:a16="http://schemas.microsoft.com/office/drawing/2014/main" xmlns="" id="{AB7B618D-5F54-44E7-9655-31349A8BBC13}"/>
              </a:ext>
            </a:extLst>
          </p:cNvPr>
          <p:cNvPicPr>
            <a:picLocks noChangeAspect="1"/>
          </p:cNvPicPr>
          <p:nvPr/>
        </p:nvPicPr>
        <p:blipFill>
          <a:blip r:embed="rId21"/>
          <a:stretch>
            <a:fillRect/>
          </a:stretch>
        </p:blipFill>
        <p:spPr>
          <a:xfrm>
            <a:off x="8682236" y="5737769"/>
            <a:ext cx="577098" cy="865648"/>
          </a:xfrm>
          <a:prstGeom prst="rect">
            <a:avLst/>
          </a:prstGeom>
        </p:spPr>
      </p:pic>
      <p:pic>
        <p:nvPicPr>
          <p:cNvPr id="43" name="Afbeelding 42">
            <a:extLst>
              <a:ext uri="{FF2B5EF4-FFF2-40B4-BE49-F238E27FC236}">
                <a16:creationId xmlns:a16="http://schemas.microsoft.com/office/drawing/2014/main" xmlns="" id="{278CC95B-EC88-4EE6-B590-C6A820053CC5}"/>
              </a:ext>
            </a:extLst>
          </p:cNvPr>
          <p:cNvPicPr>
            <a:picLocks noChangeAspect="1"/>
          </p:cNvPicPr>
          <p:nvPr/>
        </p:nvPicPr>
        <p:blipFill>
          <a:blip r:embed="rId22"/>
          <a:stretch>
            <a:fillRect/>
          </a:stretch>
        </p:blipFill>
        <p:spPr>
          <a:xfrm>
            <a:off x="9314966" y="5752233"/>
            <a:ext cx="570426" cy="861839"/>
          </a:xfrm>
          <a:prstGeom prst="rect">
            <a:avLst/>
          </a:prstGeom>
        </p:spPr>
      </p:pic>
      <p:pic>
        <p:nvPicPr>
          <p:cNvPr id="47" name="Afbeelding 46">
            <a:extLst>
              <a:ext uri="{FF2B5EF4-FFF2-40B4-BE49-F238E27FC236}">
                <a16:creationId xmlns:a16="http://schemas.microsoft.com/office/drawing/2014/main" xmlns="" id="{3AF4BE3D-DEE4-4609-B425-4E6C02C561A1}"/>
              </a:ext>
            </a:extLst>
          </p:cNvPr>
          <p:cNvPicPr>
            <a:picLocks noChangeAspect="1"/>
          </p:cNvPicPr>
          <p:nvPr/>
        </p:nvPicPr>
        <p:blipFill>
          <a:blip r:embed="rId23"/>
          <a:stretch>
            <a:fillRect/>
          </a:stretch>
        </p:blipFill>
        <p:spPr>
          <a:xfrm>
            <a:off x="9968449" y="5752734"/>
            <a:ext cx="564937" cy="853546"/>
          </a:xfrm>
          <a:prstGeom prst="rect">
            <a:avLst/>
          </a:prstGeom>
        </p:spPr>
      </p:pic>
    </p:spTree>
    <p:extLst>
      <p:ext uri="{BB962C8B-B14F-4D97-AF65-F5344CB8AC3E}">
        <p14:creationId xmlns:p14="http://schemas.microsoft.com/office/powerpoint/2010/main" val="29307153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CBB09DA3-28B8-4B90-8792-EA59CF29CEE9}"/>
              </a:ext>
            </a:extLst>
          </p:cNvPr>
          <p:cNvSpPr>
            <a:spLocks noGrp="1"/>
          </p:cNvSpPr>
          <p:nvPr>
            <p:ph type="title"/>
          </p:nvPr>
        </p:nvSpPr>
        <p:spPr/>
        <p:txBody>
          <a:bodyPr>
            <a:normAutofit fontScale="90000"/>
          </a:bodyPr>
          <a:lstStyle/>
          <a:p>
            <a:r>
              <a:rPr lang="nl-NL" dirty="0">
                <a:latin typeface="Century Gothic" panose="020B0502020202020204" pitchFamily="34" charset="0"/>
              </a:rPr>
              <a:t>Ontdek het </a:t>
            </a:r>
            <a:r>
              <a:rPr lang="nl-NL" sz="4900" dirty="0">
                <a:latin typeface="Century Gothic" panose="020B0502020202020204" pitchFamily="34" charset="0"/>
              </a:rPr>
              <a:t>Boom</a:t>
            </a:r>
            <a:r>
              <a:rPr lang="nl-NL" dirty="0">
                <a:latin typeface="Century Gothic" panose="020B0502020202020204" pitchFamily="34" charset="0"/>
              </a:rPr>
              <a:t> LVS</a:t>
            </a:r>
            <a:r>
              <a:rPr lang="nl-NL" dirty="0"/>
              <a:t/>
            </a:r>
            <a:br>
              <a:rPr lang="nl-NL" dirty="0"/>
            </a:br>
            <a:endParaRPr lang="nl-NL" dirty="0"/>
          </a:p>
        </p:txBody>
      </p:sp>
      <p:sp>
        <p:nvSpPr>
          <p:cNvPr id="6" name="Tijdelijke aanduiding voor tekst 5">
            <a:extLst>
              <a:ext uri="{FF2B5EF4-FFF2-40B4-BE49-F238E27FC236}">
                <a16:creationId xmlns:a16="http://schemas.microsoft.com/office/drawing/2014/main" xmlns="" id="{32DA1ECB-5079-4624-9D13-CC9941D2788C}"/>
              </a:ext>
            </a:extLst>
          </p:cNvPr>
          <p:cNvSpPr>
            <a:spLocks noGrp="1"/>
          </p:cNvSpPr>
          <p:nvPr>
            <p:ph type="body" sz="quarter" idx="11"/>
          </p:nvPr>
        </p:nvSpPr>
        <p:spPr>
          <a:xfrm>
            <a:off x="2220119" y="1619249"/>
            <a:ext cx="7751762" cy="5114925"/>
          </a:xfrm>
        </p:spPr>
        <p:txBody>
          <a:bodyPr>
            <a:normAutofit lnSpcReduction="10000"/>
          </a:bodyPr>
          <a:lstStyle/>
          <a:p>
            <a:pPr marL="285750" indent="-285750">
              <a:buFont typeface="Arial" panose="020B0604020202020204" pitchFamily="34" charset="0"/>
              <a:buChar char="•"/>
            </a:pPr>
            <a:r>
              <a:rPr lang="nl-NL" dirty="0">
                <a:solidFill>
                  <a:srgbClr val="0070C0"/>
                </a:solidFill>
                <a:latin typeface="Century Gothic" panose="020B0502020202020204" pitchFamily="34" charset="0"/>
              </a:rPr>
              <a:t>Bepaal je eigen </a:t>
            </a:r>
            <a:r>
              <a:rPr lang="nl-NL" dirty="0" err="1">
                <a:solidFill>
                  <a:srgbClr val="0070C0"/>
                </a:solidFill>
                <a:latin typeface="Century Gothic" panose="020B0502020202020204" pitchFamily="34" charset="0"/>
              </a:rPr>
              <a:t>toetsmomenten</a:t>
            </a:r>
            <a:endParaRPr lang="nl-NL" dirty="0">
              <a:solidFill>
                <a:srgbClr val="0070C0"/>
              </a:solidFill>
              <a:latin typeface="Century Gothic" panose="020B0502020202020204" pitchFamily="34" charset="0"/>
            </a:endParaRPr>
          </a:p>
          <a:p>
            <a:pPr marL="285750" indent="-285750">
              <a:buFont typeface="Arial" panose="020B0604020202020204" pitchFamily="34" charset="0"/>
              <a:buChar char="•"/>
            </a:pPr>
            <a:r>
              <a:rPr lang="nl-NL" dirty="0">
                <a:solidFill>
                  <a:srgbClr val="0070C0"/>
                </a:solidFill>
                <a:latin typeface="Century Gothic" panose="020B0502020202020204" pitchFamily="34" charset="0"/>
              </a:rPr>
              <a:t>Beperkt de </a:t>
            </a:r>
            <a:r>
              <a:rPr lang="nl-NL" dirty="0" err="1">
                <a:solidFill>
                  <a:srgbClr val="0070C0"/>
                </a:solidFill>
                <a:latin typeface="Century Gothic" panose="020B0502020202020204" pitchFamily="34" charset="0"/>
              </a:rPr>
              <a:t>toetsdruk</a:t>
            </a:r>
            <a:r>
              <a:rPr lang="nl-NL" dirty="0">
                <a:solidFill>
                  <a:srgbClr val="0070C0"/>
                </a:solidFill>
                <a:latin typeface="Century Gothic" panose="020B0502020202020204" pitchFamily="34" charset="0"/>
              </a:rPr>
              <a:t> bij leerlingen en jouw eigen werkdruk</a:t>
            </a:r>
          </a:p>
          <a:p>
            <a:pPr marL="285750" indent="-285750">
              <a:buFont typeface="Arial" panose="020B0604020202020204" pitchFamily="34" charset="0"/>
              <a:buChar char="•"/>
            </a:pPr>
            <a:r>
              <a:rPr lang="nl-NL" dirty="0">
                <a:solidFill>
                  <a:srgbClr val="0070C0"/>
                </a:solidFill>
                <a:latin typeface="Century Gothic" panose="020B0502020202020204" pitchFamily="34" charset="0"/>
              </a:rPr>
              <a:t>Laat zien wat je wilt weten</a:t>
            </a:r>
          </a:p>
          <a:p>
            <a:pPr marL="285750" indent="-285750">
              <a:buFont typeface="Arial" panose="020B0604020202020204" pitchFamily="34" charset="0"/>
              <a:buChar char="•"/>
            </a:pPr>
            <a:r>
              <a:rPr lang="nl-NL" dirty="0">
                <a:solidFill>
                  <a:srgbClr val="0070C0"/>
                </a:solidFill>
                <a:latin typeface="Century Gothic" panose="020B0502020202020204" pitchFamily="34" charset="0"/>
              </a:rPr>
              <a:t>Volledig genormeerd én goedgekeurd door Expertgroep PO &amp; COTAN</a:t>
            </a:r>
          </a:p>
          <a:p>
            <a:pPr marL="285750" indent="-285750">
              <a:buFont typeface="Arial" panose="020B0604020202020204" pitchFamily="34" charset="0"/>
              <a:buChar char="•"/>
            </a:pPr>
            <a:r>
              <a:rPr lang="nl-NL" dirty="0">
                <a:solidFill>
                  <a:srgbClr val="0070C0"/>
                </a:solidFill>
                <a:latin typeface="Century Gothic" panose="020B0502020202020204" pitchFamily="34" charset="0"/>
              </a:rPr>
              <a:t>Boom testcentrum voor normering, rapportage en diagnostische analyse</a:t>
            </a:r>
          </a:p>
          <a:p>
            <a:pPr marL="285750" indent="-285750">
              <a:buFont typeface="Arial" panose="020B0604020202020204" pitchFamily="34" charset="0"/>
              <a:buChar char="•"/>
            </a:pPr>
            <a:r>
              <a:rPr lang="nl-NL" dirty="0">
                <a:solidFill>
                  <a:srgbClr val="0070C0"/>
                </a:solidFill>
                <a:latin typeface="Century Gothic" panose="020B0502020202020204" pitchFamily="34" charset="0"/>
              </a:rPr>
              <a:t>Nooit meer kopiëren; </a:t>
            </a:r>
            <a:r>
              <a:rPr lang="nl-NL" dirty="0" err="1">
                <a:solidFill>
                  <a:srgbClr val="0070C0"/>
                </a:solidFill>
                <a:latin typeface="Century Gothic" panose="020B0502020202020204" pitchFamily="34" charset="0"/>
              </a:rPr>
              <a:t>toetsboekjes</a:t>
            </a:r>
            <a:r>
              <a:rPr lang="nl-NL" dirty="0">
                <a:solidFill>
                  <a:srgbClr val="0070C0"/>
                </a:solidFill>
                <a:latin typeface="Century Gothic" panose="020B0502020202020204" pitchFamily="34" charset="0"/>
              </a:rPr>
              <a:t> en afnames </a:t>
            </a:r>
            <a:r>
              <a:rPr lang="nl-NL" dirty="0" err="1">
                <a:solidFill>
                  <a:srgbClr val="0070C0"/>
                </a:solidFill>
                <a:latin typeface="Century Gothic" panose="020B0502020202020204" pitchFamily="34" charset="0"/>
              </a:rPr>
              <a:t>ingebrepen</a:t>
            </a:r>
            <a:endParaRPr lang="nl-NL" dirty="0">
              <a:solidFill>
                <a:srgbClr val="0070C0"/>
              </a:solidFill>
              <a:latin typeface="Century Gothic" panose="020B0502020202020204" pitchFamily="34" charset="0"/>
            </a:endParaRPr>
          </a:p>
          <a:p>
            <a:pPr marL="285750" indent="-285750">
              <a:buFont typeface="Arial" panose="020B0604020202020204" pitchFamily="34" charset="0"/>
              <a:buChar char="•"/>
            </a:pPr>
            <a:r>
              <a:rPr lang="nl-NL" dirty="0">
                <a:solidFill>
                  <a:srgbClr val="0070C0"/>
                </a:solidFill>
                <a:latin typeface="Century Gothic" panose="020B0502020202020204" pitchFamily="34" charset="0"/>
              </a:rPr>
              <a:t>Rapportage in A-E, I-V, vaardigheidsscore, accuratessescore, percentiel, DLE en AVI</a:t>
            </a:r>
          </a:p>
          <a:p>
            <a:pPr marL="285750" indent="-285750">
              <a:buFont typeface="Arial" panose="020B0604020202020204" pitchFamily="34" charset="0"/>
              <a:buChar char="•"/>
            </a:pPr>
            <a:r>
              <a:rPr lang="nl-NL" dirty="0">
                <a:solidFill>
                  <a:srgbClr val="0070C0"/>
                </a:solidFill>
                <a:latin typeface="Century Gothic" panose="020B0502020202020204" pitchFamily="34" charset="0"/>
              </a:rPr>
              <a:t>Groeigrafieken voor de vaardigheidsscores én de DLE</a:t>
            </a:r>
          </a:p>
          <a:p>
            <a:pPr marL="285750" indent="-285750">
              <a:buFont typeface="Arial" panose="020B0604020202020204" pitchFamily="34" charset="0"/>
              <a:buChar char="•"/>
            </a:pPr>
            <a:r>
              <a:rPr lang="nl-NL" dirty="0">
                <a:solidFill>
                  <a:srgbClr val="0070C0"/>
                </a:solidFill>
                <a:latin typeface="Century Gothic" panose="020B0502020202020204" pitchFamily="34" charset="0"/>
              </a:rPr>
              <a:t>Vanaf groep 6 uitslag op referentieniveaus 1F en 2F/1S</a:t>
            </a:r>
          </a:p>
          <a:p>
            <a:pPr marL="285750" indent="-285750">
              <a:buFont typeface="Arial" panose="020B0604020202020204" pitchFamily="34" charset="0"/>
              <a:buChar char="•"/>
            </a:pPr>
            <a:r>
              <a:rPr lang="nl-NL" dirty="0">
                <a:solidFill>
                  <a:srgbClr val="0070C0"/>
                </a:solidFill>
                <a:latin typeface="Century Gothic" panose="020B0502020202020204" pitchFamily="34" charset="0"/>
              </a:rPr>
              <a:t>Genormeerd LVS, toegelaten door de onderwijsinspectie</a:t>
            </a:r>
          </a:p>
          <a:p>
            <a:pPr marL="285750" indent="-285750">
              <a:buFont typeface="Arial" panose="020B0604020202020204" pitchFamily="34" charset="0"/>
              <a:buChar char="•"/>
            </a:pPr>
            <a:r>
              <a:rPr lang="nl-NL" dirty="0">
                <a:solidFill>
                  <a:srgbClr val="0070C0"/>
                </a:solidFill>
                <a:latin typeface="Century Gothic" panose="020B0502020202020204" pitchFamily="34" charset="0"/>
              </a:rPr>
              <a:t>Te gebruiken vanaf groep 3 t/m 8</a:t>
            </a:r>
          </a:p>
          <a:p>
            <a:pPr marL="285750" indent="-285750">
              <a:buFont typeface="Arial" panose="020B0604020202020204" pitchFamily="34" charset="0"/>
              <a:buChar char="•"/>
            </a:pPr>
            <a:r>
              <a:rPr lang="nl-NL" dirty="0">
                <a:solidFill>
                  <a:srgbClr val="0070C0"/>
                </a:solidFill>
                <a:latin typeface="Century Gothic" panose="020B0502020202020204" pitchFamily="34" charset="0"/>
              </a:rPr>
              <a:t>Koppeling met Parnassys en </a:t>
            </a:r>
            <a:r>
              <a:rPr lang="nl-NL" dirty="0" err="1">
                <a:solidFill>
                  <a:srgbClr val="0070C0"/>
                </a:solidFill>
                <a:latin typeface="Century Gothic" panose="020B0502020202020204" pitchFamily="34" charset="0"/>
              </a:rPr>
              <a:t>SchoolOAS</a:t>
            </a:r>
            <a:endParaRPr lang="nl-NL" dirty="0">
              <a:solidFill>
                <a:srgbClr val="0070C0"/>
              </a:solidFill>
              <a:latin typeface="Century Gothic" panose="020B0502020202020204" pitchFamily="34" charset="0"/>
            </a:endParaRPr>
          </a:p>
          <a:p>
            <a:endParaRPr lang="nl-NL" dirty="0">
              <a:solidFill>
                <a:schemeClr val="accent6"/>
              </a:solidFill>
            </a:endParaRPr>
          </a:p>
        </p:txBody>
      </p:sp>
    </p:spTree>
    <p:extLst>
      <p:ext uri="{BB962C8B-B14F-4D97-AF65-F5344CB8AC3E}">
        <p14:creationId xmlns:p14="http://schemas.microsoft.com/office/powerpoint/2010/main" val="1313694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C0AFBBB-8678-41E6-8D47-B8C7F1B55A96}"/>
              </a:ext>
            </a:extLst>
          </p:cNvPr>
          <p:cNvSpPr>
            <a:spLocks noGrp="1"/>
          </p:cNvSpPr>
          <p:nvPr>
            <p:ph type="title"/>
          </p:nvPr>
        </p:nvSpPr>
        <p:spPr>
          <a:xfrm>
            <a:off x="591671" y="213846"/>
            <a:ext cx="11600329" cy="757704"/>
          </a:xfrm>
        </p:spPr>
        <p:txBody>
          <a:bodyPr/>
          <a:lstStyle/>
          <a:p>
            <a:r>
              <a:rPr lang="nl-NL" dirty="0"/>
              <a:t>Hét andere LVS</a:t>
            </a:r>
          </a:p>
        </p:txBody>
      </p:sp>
      <p:sp>
        <p:nvSpPr>
          <p:cNvPr id="3" name="Tijdelijke aanduiding voor tekst 2">
            <a:extLst>
              <a:ext uri="{FF2B5EF4-FFF2-40B4-BE49-F238E27FC236}">
                <a16:creationId xmlns:a16="http://schemas.microsoft.com/office/drawing/2014/main" xmlns="" id="{B346D239-0A6D-4A51-A513-EFD675F3C63A}"/>
              </a:ext>
            </a:extLst>
          </p:cNvPr>
          <p:cNvSpPr>
            <a:spLocks noGrp="1"/>
          </p:cNvSpPr>
          <p:nvPr>
            <p:ph type="body" sz="quarter" idx="10"/>
          </p:nvPr>
        </p:nvSpPr>
        <p:spPr>
          <a:xfrm>
            <a:off x="2427288" y="971550"/>
            <a:ext cx="4213542" cy="514350"/>
          </a:xfrm>
        </p:spPr>
        <p:txBody>
          <a:bodyPr>
            <a:noAutofit/>
          </a:bodyPr>
          <a:lstStyle/>
          <a:p>
            <a:r>
              <a:rPr lang="nl-NL" sz="1400" dirty="0">
                <a:latin typeface="Century Gothic" panose="020B0502020202020204" pitchFamily="34" charset="0"/>
              </a:rPr>
              <a:t>Het Boom LVS voldoet aan alle wettelijke eisen waaraan een leerlingvolgsysteem in het basisonderwijs moet voldoen.</a:t>
            </a:r>
            <a:r>
              <a:rPr lang="nl-NL" sz="1400" dirty="0"/>
              <a:t>	</a:t>
            </a:r>
          </a:p>
          <a:p>
            <a:endParaRPr lang="nl-NL" sz="1400" dirty="0"/>
          </a:p>
        </p:txBody>
      </p:sp>
      <p:sp>
        <p:nvSpPr>
          <p:cNvPr id="4" name="Tijdelijke aanduiding voor tekst 3">
            <a:extLst>
              <a:ext uri="{FF2B5EF4-FFF2-40B4-BE49-F238E27FC236}">
                <a16:creationId xmlns:a16="http://schemas.microsoft.com/office/drawing/2014/main" xmlns="" id="{4BAA65C5-B756-4C62-9817-496C5C8DD4F7}"/>
              </a:ext>
            </a:extLst>
          </p:cNvPr>
          <p:cNvSpPr>
            <a:spLocks noGrp="1"/>
          </p:cNvSpPr>
          <p:nvPr>
            <p:ph type="body" sz="quarter" idx="11"/>
          </p:nvPr>
        </p:nvSpPr>
        <p:spPr>
          <a:xfrm>
            <a:off x="2427288" y="1977390"/>
            <a:ext cx="4304982" cy="4789170"/>
          </a:xfrm>
        </p:spPr>
        <p:txBody>
          <a:bodyPr/>
          <a:lstStyle/>
          <a:p>
            <a:pPr marL="285750" indent="-285750">
              <a:buFont typeface="Arial" panose="020B0604020202020204" pitchFamily="34" charset="0"/>
              <a:buChar char="•"/>
            </a:pPr>
            <a:r>
              <a:rPr lang="nl-NL" b="1" dirty="0">
                <a:solidFill>
                  <a:srgbClr val="0070C0"/>
                </a:solidFill>
                <a:latin typeface="Century Gothic" panose="020B0502020202020204" pitchFamily="34" charset="0"/>
              </a:rPr>
              <a:t>Goedgekeurd</a:t>
            </a:r>
            <a:r>
              <a:rPr lang="nl-NL" dirty="0">
                <a:solidFill>
                  <a:srgbClr val="0070C0"/>
                </a:solidFill>
                <a:latin typeface="Century Gothic" panose="020B0502020202020204" pitchFamily="34" charset="0"/>
              </a:rPr>
              <a:t> door </a:t>
            </a:r>
            <a:r>
              <a:rPr lang="nl-NL" dirty="0" smtClean="0">
                <a:solidFill>
                  <a:srgbClr val="0070C0"/>
                </a:solidFill>
                <a:latin typeface="Century Gothic" panose="020B0502020202020204" pitchFamily="34" charset="0"/>
              </a:rPr>
              <a:t>COTAN </a:t>
            </a:r>
            <a:r>
              <a:rPr lang="nl-NL" dirty="0">
                <a:solidFill>
                  <a:srgbClr val="0070C0"/>
                </a:solidFill>
                <a:latin typeface="Century Gothic" panose="020B0502020202020204" pitchFamily="34" charset="0"/>
              </a:rPr>
              <a:t>en Expertgroep toetsen PO</a:t>
            </a:r>
          </a:p>
          <a:p>
            <a:pPr marL="285750" indent="-285750">
              <a:buFont typeface="Arial" panose="020B0604020202020204" pitchFamily="34" charset="0"/>
              <a:buChar char="•"/>
            </a:pPr>
            <a:r>
              <a:rPr lang="nl-NL" b="1" dirty="0">
                <a:solidFill>
                  <a:srgbClr val="0070C0"/>
                </a:solidFill>
                <a:latin typeface="Century Gothic" panose="020B0502020202020204" pitchFamily="34" charset="0"/>
              </a:rPr>
              <a:t>Sluit aan op het nieuwe </a:t>
            </a:r>
            <a:r>
              <a:rPr lang="nl-NL" b="1" dirty="0" err="1">
                <a:solidFill>
                  <a:srgbClr val="0070C0"/>
                </a:solidFill>
                <a:latin typeface="Century Gothic" panose="020B0502020202020204" pitchFamily="34" charset="0"/>
              </a:rPr>
              <a:t>toezichtskader</a:t>
            </a:r>
            <a:r>
              <a:rPr lang="nl-NL" b="1" dirty="0">
                <a:solidFill>
                  <a:srgbClr val="0070C0"/>
                </a:solidFill>
                <a:latin typeface="Century Gothic" panose="020B0502020202020204" pitchFamily="34" charset="0"/>
              </a:rPr>
              <a:t> </a:t>
            </a:r>
            <a:r>
              <a:rPr lang="nl-NL" dirty="0">
                <a:solidFill>
                  <a:srgbClr val="0070C0"/>
                </a:solidFill>
                <a:latin typeface="Century Gothic" panose="020B0502020202020204" pitchFamily="34" charset="0"/>
              </a:rPr>
              <a:t>van de onderwijsinspectie.</a:t>
            </a:r>
          </a:p>
          <a:p>
            <a:pPr marL="285750" indent="-285750">
              <a:buFont typeface="Arial" panose="020B0604020202020204" pitchFamily="34" charset="0"/>
              <a:buChar char="•"/>
            </a:pPr>
            <a:r>
              <a:rPr lang="nl-NL" b="1" dirty="0">
                <a:solidFill>
                  <a:srgbClr val="0070C0"/>
                </a:solidFill>
                <a:latin typeface="Century Gothic" panose="020B0502020202020204" pitchFamily="34" charset="0"/>
              </a:rPr>
              <a:t>Bepaal je eigen </a:t>
            </a:r>
            <a:r>
              <a:rPr lang="nl-NL" b="1" dirty="0" err="1">
                <a:solidFill>
                  <a:srgbClr val="0070C0"/>
                </a:solidFill>
                <a:latin typeface="Century Gothic" panose="020B0502020202020204" pitchFamily="34" charset="0"/>
              </a:rPr>
              <a:t>toetsmomen</a:t>
            </a:r>
            <a:r>
              <a:rPr lang="nl-NL" dirty="0" err="1">
                <a:solidFill>
                  <a:srgbClr val="0070C0"/>
                </a:solidFill>
                <a:latin typeface="Century Gothic" panose="020B0502020202020204" pitchFamily="34" charset="0"/>
              </a:rPr>
              <a:t>t</a:t>
            </a:r>
            <a:r>
              <a:rPr lang="nl-NL" dirty="0">
                <a:solidFill>
                  <a:srgbClr val="0070C0"/>
                </a:solidFill>
                <a:latin typeface="Century Gothic" panose="020B0502020202020204" pitchFamily="34" charset="0"/>
              </a:rPr>
              <a:t> : Continue normering</a:t>
            </a:r>
          </a:p>
          <a:p>
            <a:pPr marL="285750" indent="-285750">
              <a:buFont typeface="Arial" panose="020B0604020202020204" pitchFamily="34" charset="0"/>
              <a:buChar char="•"/>
            </a:pPr>
            <a:r>
              <a:rPr lang="nl-NL" b="1" dirty="0">
                <a:solidFill>
                  <a:srgbClr val="0070C0"/>
                </a:solidFill>
                <a:latin typeface="Century Gothic" panose="020B0502020202020204" pitchFamily="34" charset="0"/>
              </a:rPr>
              <a:t>Laat zien wat je wilt weten</a:t>
            </a:r>
            <a:r>
              <a:rPr lang="nl-NL" dirty="0">
                <a:solidFill>
                  <a:srgbClr val="0070C0"/>
                </a:solidFill>
                <a:latin typeface="Century Gothic" panose="020B0502020202020204" pitchFamily="34" charset="0"/>
              </a:rPr>
              <a:t>: Kernachtig meetinstrument,  minder talig</a:t>
            </a:r>
          </a:p>
          <a:p>
            <a:pPr marL="285750" indent="-285750">
              <a:buFont typeface="Arial" panose="020B0604020202020204" pitchFamily="34" charset="0"/>
              <a:buChar char="•"/>
            </a:pPr>
            <a:r>
              <a:rPr lang="nl-NL" b="1" dirty="0">
                <a:solidFill>
                  <a:srgbClr val="0070C0"/>
                </a:solidFill>
                <a:latin typeface="Century Gothic" panose="020B0502020202020204" pitchFamily="34" charset="0"/>
              </a:rPr>
              <a:t>Beperk de </a:t>
            </a:r>
            <a:r>
              <a:rPr lang="nl-NL" b="1" dirty="0" err="1">
                <a:solidFill>
                  <a:srgbClr val="0070C0"/>
                </a:solidFill>
                <a:latin typeface="Century Gothic" panose="020B0502020202020204" pitchFamily="34" charset="0"/>
              </a:rPr>
              <a:t>toetsdruk</a:t>
            </a:r>
            <a:r>
              <a:rPr lang="nl-NL" b="1" dirty="0">
                <a:solidFill>
                  <a:srgbClr val="0070C0"/>
                </a:solidFill>
                <a:latin typeface="Century Gothic" panose="020B0502020202020204" pitchFamily="34" charset="0"/>
              </a:rPr>
              <a:t> voor leerkracht én kind</a:t>
            </a:r>
            <a:r>
              <a:rPr lang="nl-NL" dirty="0">
                <a:solidFill>
                  <a:srgbClr val="0070C0"/>
                </a:solidFill>
                <a:latin typeface="Century Gothic" panose="020B0502020202020204" pitchFamily="34" charset="0"/>
              </a:rPr>
              <a:t>: één lesuur, één keer per jaar, diagnostisch analyseren waar nodig in het Boomtestcentrum (vaker toetsen wél mogelijk)</a:t>
            </a:r>
          </a:p>
          <a:p>
            <a:endParaRPr lang="nl-NL" dirty="0"/>
          </a:p>
        </p:txBody>
      </p:sp>
      <p:sp>
        <p:nvSpPr>
          <p:cNvPr id="5" name="Tekstvak 4">
            <a:extLst>
              <a:ext uri="{FF2B5EF4-FFF2-40B4-BE49-F238E27FC236}">
                <a16:creationId xmlns:a16="http://schemas.microsoft.com/office/drawing/2014/main" xmlns="" id="{2EAF1EA7-340D-48C1-A5AA-A01621234089}"/>
              </a:ext>
            </a:extLst>
          </p:cNvPr>
          <p:cNvSpPr txBox="1"/>
          <p:nvPr/>
        </p:nvSpPr>
        <p:spPr>
          <a:xfrm>
            <a:off x="6846570" y="1977390"/>
            <a:ext cx="4103370" cy="4247317"/>
          </a:xfrm>
          <a:prstGeom prst="rect">
            <a:avLst/>
          </a:prstGeom>
          <a:noFill/>
        </p:spPr>
        <p:txBody>
          <a:bodyPr wrap="square" rtlCol="0">
            <a:spAutoFit/>
          </a:bodyPr>
          <a:lstStyle/>
          <a:p>
            <a:pPr marL="285750" lvl="0" indent="-285750">
              <a:lnSpc>
                <a:spcPct val="150000"/>
              </a:lnSpc>
              <a:spcBef>
                <a:spcPts val="1000"/>
              </a:spcBef>
              <a:buFont typeface="Arial" panose="020B0604020202020204" pitchFamily="34" charset="0"/>
              <a:buChar char="•"/>
            </a:pPr>
            <a:r>
              <a:rPr lang="nl-NL" sz="1400" b="1" dirty="0">
                <a:solidFill>
                  <a:srgbClr val="4D5F6E"/>
                </a:solidFill>
                <a:latin typeface="Century Gothic" panose="020B0502020202020204" pitchFamily="34" charset="0"/>
              </a:rPr>
              <a:t>Laat zien waar kinderen staan </a:t>
            </a:r>
            <a:r>
              <a:rPr lang="nl-NL" sz="1400" dirty="0">
                <a:solidFill>
                  <a:srgbClr val="4D5F6E"/>
                </a:solidFill>
                <a:latin typeface="Century Gothic" panose="020B0502020202020204" pitchFamily="34" charset="0"/>
              </a:rPr>
              <a:t>in hun ontwikkeling op het gebied van taal en rekenen. </a:t>
            </a:r>
          </a:p>
          <a:p>
            <a:pPr marL="285750" lvl="0" indent="-285750">
              <a:lnSpc>
                <a:spcPct val="150000"/>
              </a:lnSpc>
              <a:spcBef>
                <a:spcPts val="1000"/>
              </a:spcBef>
              <a:buFont typeface="Arial" panose="020B0604020202020204" pitchFamily="34" charset="0"/>
              <a:buChar char="•"/>
            </a:pPr>
            <a:r>
              <a:rPr lang="nl-NL" sz="1400" b="1" dirty="0">
                <a:solidFill>
                  <a:srgbClr val="4D5F6E"/>
                </a:solidFill>
                <a:latin typeface="Century Gothic" panose="020B0502020202020204" pitchFamily="34" charset="0"/>
              </a:rPr>
              <a:t>Diagnostische analyses </a:t>
            </a:r>
            <a:r>
              <a:rPr lang="nl-NL" sz="1400" dirty="0">
                <a:solidFill>
                  <a:srgbClr val="4D5F6E"/>
                </a:solidFill>
                <a:latin typeface="Century Gothic" panose="020B0502020202020204" pitchFamily="34" charset="0"/>
              </a:rPr>
              <a:t>op hoofd- en </a:t>
            </a:r>
            <a:r>
              <a:rPr lang="nl-NL" sz="1400" dirty="0" err="1">
                <a:solidFill>
                  <a:srgbClr val="4D5F6E"/>
                </a:solidFill>
                <a:latin typeface="Century Gothic" panose="020B0502020202020204" pitchFamily="34" charset="0"/>
              </a:rPr>
              <a:t>subdomeinen</a:t>
            </a:r>
            <a:endParaRPr lang="nl-NL" sz="1400" dirty="0">
              <a:solidFill>
                <a:srgbClr val="4D5F6E"/>
              </a:solidFill>
              <a:latin typeface="Century Gothic" panose="020B0502020202020204" pitchFamily="34" charset="0"/>
            </a:endParaRPr>
          </a:p>
          <a:p>
            <a:pPr marL="285750" lvl="0" indent="-285750">
              <a:lnSpc>
                <a:spcPct val="150000"/>
              </a:lnSpc>
              <a:spcBef>
                <a:spcPts val="1000"/>
              </a:spcBef>
              <a:buFont typeface="Arial" panose="020B0604020202020204" pitchFamily="34" charset="0"/>
              <a:buChar char="•"/>
            </a:pPr>
            <a:r>
              <a:rPr lang="nl-NL" sz="1400" b="1" dirty="0">
                <a:solidFill>
                  <a:srgbClr val="4D5F6E"/>
                </a:solidFill>
                <a:latin typeface="Century Gothic" panose="020B0502020202020204" pitchFamily="34" charset="0"/>
              </a:rPr>
              <a:t>Verwachtingen</a:t>
            </a:r>
            <a:r>
              <a:rPr lang="nl-NL" sz="1400" dirty="0">
                <a:solidFill>
                  <a:srgbClr val="4D5F6E"/>
                </a:solidFill>
                <a:latin typeface="Century Gothic" panose="020B0502020202020204" pitchFamily="34" charset="0"/>
              </a:rPr>
              <a:t> die je hebt van leerlingen afzetten tegen de leeropbrengsten door afnemen van toetsen die inzicht geven in aanleg en leerpotentie, leermotivatie en leeraanpak</a:t>
            </a:r>
          </a:p>
          <a:p>
            <a:pPr marL="285750" lvl="0" indent="-285750">
              <a:lnSpc>
                <a:spcPct val="150000"/>
              </a:lnSpc>
              <a:spcBef>
                <a:spcPts val="1000"/>
              </a:spcBef>
              <a:buFont typeface="Arial" panose="020B0604020202020204" pitchFamily="34" charset="0"/>
              <a:buChar char="•"/>
            </a:pPr>
            <a:r>
              <a:rPr lang="nl-NL" sz="1400" b="1" dirty="0">
                <a:solidFill>
                  <a:srgbClr val="4D5F6E"/>
                </a:solidFill>
                <a:latin typeface="Century Gothic" panose="020B0502020202020204" pitchFamily="34" charset="0"/>
              </a:rPr>
              <a:t>Verdiepend toetsen</a:t>
            </a:r>
            <a:r>
              <a:rPr lang="nl-NL" sz="1400" dirty="0">
                <a:solidFill>
                  <a:srgbClr val="4D5F6E"/>
                </a:solidFill>
                <a:latin typeface="Century Gothic" panose="020B0502020202020204" pitchFamily="34" charset="0"/>
              </a:rPr>
              <a:t> waar nodig </a:t>
            </a:r>
          </a:p>
          <a:p>
            <a:pPr marL="285750" indent="-285750">
              <a:buFont typeface="Arial" panose="020B0604020202020204" pitchFamily="34" charset="0"/>
              <a:buChar char="•"/>
            </a:pPr>
            <a:endParaRPr lang="nl-NL" sz="1400" dirty="0">
              <a:latin typeface="Century Gothic" panose="020B0502020202020204" pitchFamily="34" charset="0"/>
            </a:endParaRPr>
          </a:p>
        </p:txBody>
      </p:sp>
      <p:sp>
        <p:nvSpPr>
          <p:cNvPr id="6" name="Tijdelijke aanduiding voor tekst 3">
            <a:extLst>
              <a:ext uri="{FF2B5EF4-FFF2-40B4-BE49-F238E27FC236}">
                <a16:creationId xmlns:a16="http://schemas.microsoft.com/office/drawing/2014/main" xmlns="" id="{FBAA803D-8321-4D96-A998-239EFAC00A50}"/>
              </a:ext>
            </a:extLst>
          </p:cNvPr>
          <p:cNvSpPr txBox="1">
            <a:spLocks/>
          </p:cNvSpPr>
          <p:nvPr/>
        </p:nvSpPr>
        <p:spPr>
          <a:xfrm>
            <a:off x="7118233" y="971550"/>
            <a:ext cx="4103370" cy="51435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6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Century Gothic" panose="020B0502020202020204" pitchFamily="34" charset="0"/>
              </a:rPr>
              <a:t>Volgen – Analyseren - Verdiepen</a:t>
            </a:r>
          </a:p>
        </p:txBody>
      </p:sp>
    </p:spTree>
    <p:extLst>
      <p:ext uri="{BB962C8B-B14F-4D97-AF65-F5344CB8AC3E}">
        <p14:creationId xmlns:p14="http://schemas.microsoft.com/office/powerpoint/2010/main" val="19292329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817557E-6D03-4C1D-9774-F224E2C89484}"/>
              </a:ext>
            </a:extLst>
          </p:cNvPr>
          <p:cNvSpPr>
            <a:spLocks noGrp="1"/>
          </p:cNvSpPr>
          <p:nvPr>
            <p:ph type="title"/>
          </p:nvPr>
        </p:nvSpPr>
        <p:spPr/>
        <p:txBody>
          <a:bodyPr/>
          <a:lstStyle/>
          <a:p>
            <a:r>
              <a:rPr lang="nl-NL" dirty="0">
                <a:latin typeface="Century Gothic" panose="020B0502020202020204" pitchFamily="34" charset="0"/>
              </a:rPr>
              <a:t>Het Boom LVS</a:t>
            </a:r>
          </a:p>
        </p:txBody>
      </p:sp>
      <p:sp>
        <p:nvSpPr>
          <p:cNvPr id="3" name="Tijdelijke aanduiding voor tekst 2">
            <a:extLst>
              <a:ext uri="{FF2B5EF4-FFF2-40B4-BE49-F238E27FC236}">
                <a16:creationId xmlns:a16="http://schemas.microsoft.com/office/drawing/2014/main" xmlns="" id="{2A7AF43D-9DEE-4385-A0C7-010245B3876A}"/>
              </a:ext>
            </a:extLst>
          </p:cNvPr>
          <p:cNvSpPr>
            <a:spLocks noGrp="1"/>
          </p:cNvSpPr>
          <p:nvPr>
            <p:ph type="body" sz="quarter" idx="10"/>
          </p:nvPr>
        </p:nvSpPr>
        <p:spPr/>
        <p:txBody>
          <a:bodyPr/>
          <a:lstStyle/>
          <a:p>
            <a:r>
              <a:rPr lang="nl-NL" dirty="0">
                <a:latin typeface="Century Gothic" panose="020B0502020202020204" pitchFamily="34" charset="0"/>
              </a:rPr>
              <a:t>Kernvaardigheden</a:t>
            </a:r>
          </a:p>
        </p:txBody>
      </p:sp>
      <p:sp>
        <p:nvSpPr>
          <p:cNvPr id="4" name="Tijdelijke aanduiding voor tekst 3">
            <a:extLst>
              <a:ext uri="{FF2B5EF4-FFF2-40B4-BE49-F238E27FC236}">
                <a16:creationId xmlns:a16="http://schemas.microsoft.com/office/drawing/2014/main" xmlns="" id="{5A431400-6F55-44A5-90F0-44FF1524BDAA}"/>
              </a:ext>
            </a:extLst>
          </p:cNvPr>
          <p:cNvSpPr>
            <a:spLocks noGrp="1"/>
          </p:cNvSpPr>
          <p:nvPr>
            <p:ph type="body" sz="quarter" idx="11"/>
          </p:nvPr>
        </p:nvSpPr>
        <p:spPr/>
        <p:txBody>
          <a:bodyPr/>
          <a:lstStyle/>
          <a:p>
            <a:pPr marL="285750" indent="-285750">
              <a:buFont typeface="Arial" panose="020B0604020202020204" pitchFamily="34" charset="0"/>
              <a:buChar char="•"/>
            </a:pPr>
            <a:r>
              <a:rPr lang="nl-NL" dirty="0">
                <a:latin typeface="Century Gothic" panose="020B0502020202020204" pitchFamily="34" charset="0"/>
              </a:rPr>
              <a:t>Rekenen-wiskunde</a:t>
            </a:r>
          </a:p>
          <a:p>
            <a:pPr marL="285750" indent="-285750">
              <a:buFont typeface="Arial" panose="020B0604020202020204" pitchFamily="34" charset="0"/>
              <a:buChar char="•"/>
            </a:pPr>
            <a:r>
              <a:rPr lang="nl-NL" dirty="0">
                <a:latin typeface="Century Gothic" panose="020B0502020202020204" pitchFamily="34" charset="0"/>
              </a:rPr>
              <a:t>Begrijpend lezen</a:t>
            </a:r>
          </a:p>
          <a:p>
            <a:pPr marL="285750" indent="-285750">
              <a:buFont typeface="Arial" panose="020B0604020202020204" pitchFamily="34" charset="0"/>
              <a:buChar char="•"/>
            </a:pPr>
            <a:r>
              <a:rPr lang="nl-NL" dirty="0">
                <a:latin typeface="Century Gothic" panose="020B0502020202020204" pitchFamily="34" charset="0"/>
              </a:rPr>
              <a:t>Spelling</a:t>
            </a:r>
          </a:p>
          <a:p>
            <a:endParaRPr lang="nl-NL" dirty="0"/>
          </a:p>
        </p:txBody>
      </p:sp>
      <p:sp>
        <p:nvSpPr>
          <p:cNvPr id="7" name="Tijdelijke aanduiding voor tekst 3">
            <a:extLst>
              <a:ext uri="{FF2B5EF4-FFF2-40B4-BE49-F238E27FC236}">
                <a16:creationId xmlns:a16="http://schemas.microsoft.com/office/drawing/2014/main" xmlns="" id="{849A5DCF-B186-4C7B-BCA0-64C5E906E5B6}"/>
              </a:ext>
            </a:extLst>
          </p:cNvPr>
          <p:cNvSpPr txBox="1">
            <a:spLocks/>
          </p:cNvSpPr>
          <p:nvPr/>
        </p:nvSpPr>
        <p:spPr>
          <a:xfrm>
            <a:off x="6753618" y="2743200"/>
            <a:ext cx="2858696" cy="314325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400" b="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nl-NL" dirty="0">
                <a:latin typeface="Century Gothic" panose="020B0502020202020204" pitchFamily="34" charset="0"/>
              </a:rPr>
              <a:t>Hoofdrekenen</a:t>
            </a:r>
          </a:p>
          <a:p>
            <a:pPr marL="285750" indent="-285750">
              <a:buFont typeface="Arial" panose="020B0604020202020204" pitchFamily="34" charset="0"/>
              <a:buChar char="•"/>
            </a:pPr>
            <a:r>
              <a:rPr lang="nl-NL" dirty="0">
                <a:latin typeface="Century Gothic" panose="020B0502020202020204" pitchFamily="34" charset="0"/>
              </a:rPr>
              <a:t>Technisch lezen</a:t>
            </a:r>
          </a:p>
          <a:p>
            <a:endParaRPr lang="nl-NL" dirty="0">
              <a:latin typeface="Century Gothic" panose="020B0502020202020204" pitchFamily="34" charset="0"/>
            </a:endParaRPr>
          </a:p>
        </p:txBody>
      </p:sp>
      <p:sp>
        <p:nvSpPr>
          <p:cNvPr id="8" name="Tijdelijke aanduiding voor tekst 2">
            <a:extLst>
              <a:ext uri="{FF2B5EF4-FFF2-40B4-BE49-F238E27FC236}">
                <a16:creationId xmlns:a16="http://schemas.microsoft.com/office/drawing/2014/main" xmlns="" id="{57C9B24E-45B8-4F36-8B29-D2399E144802}"/>
              </a:ext>
            </a:extLst>
          </p:cNvPr>
          <p:cNvSpPr txBox="1">
            <a:spLocks/>
          </p:cNvSpPr>
          <p:nvPr/>
        </p:nvSpPr>
        <p:spPr>
          <a:xfrm>
            <a:off x="6753618" y="2057400"/>
            <a:ext cx="3447419" cy="514350"/>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defRPr sz="16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Technische vaardigheden</a:t>
            </a:r>
          </a:p>
        </p:txBody>
      </p:sp>
      <p:pic>
        <p:nvPicPr>
          <p:cNvPr id="9" name="Afbeelding 8">
            <a:extLst>
              <a:ext uri="{FF2B5EF4-FFF2-40B4-BE49-F238E27FC236}">
                <a16:creationId xmlns:a16="http://schemas.microsoft.com/office/drawing/2014/main" xmlns="" id="{02985742-E853-41AF-8978-A143E359F907}"/>
              </a:ext>
            </a:extLst>
          </p:cNvPr>
          <p:cNvPicPr>
            <a:picLocks noChangeAspect="1"/>
          </p:cNvPicPr>
          <p:nvPr/>
        </p:nvPicPr>
        <p:blipFill>
          <a:blip r:embed="rId2"/>
          <a:stretch>
            <a:fillRect/>
          </a:stretch>
        </p:blipFill>
        <p:spPr>
          <a:xfrm>
            <a:off x="2539452" y="4046519"/>
            <a:ext cx="1459995" cy="1645923"/>
          </a:xfrm>
          <a:prstGeom prst="rect">
            <a:avLst/>
          </a:prstGeom>
        </p:spPr>
      </p:pic>
      <p:pic>
        <p:nvPicPr>
          <p:cNvPr id="10" name="Afbeelding 9">
            <a:extLst>
              <a:ext uri="{FF2B5EF4-FFF2-40B4-BE49-F238E27FC236}">
                <a16:creationId xmlns:a16="http://schemas.microsoft.com/office/drawing/2014/main" xmlns="" id="{19F8AD78-BE4F-4541-BC1D-14273D51F658}"/>
              </a:ext>
            </a:extLst>
          </p:cNvPr>
          <p:cNvPicPr>
            <a:picLocks noChangeAspect="1"/>
          </p:cNvPicPr>
          <p:nvPr/>
        </p:nvPicPr>
        <p:blipFill>
          <a:blip r:embed="rId3"/>
          <a:stretch>
            <a:fillRect/>
          </a:stretch>
        </p:blipFill>
        <p:spPr>
          <a:xfrm>
            <a:off x="3695274" y="4049567"/>
            <a:ext cx="1459995" cy="1648971"/>
          </a:xfrm>
          <a:prstGeom prst="rect">
            <a:avLst/>
          </a:prstGeom>
        </p:spPr>
      </p:pic>
      <p:pic>
        <p:nvPicPr>
          <p:cNvPr id="11" name="Afbeelding 10">
            <a:extLst>
              <a:ext uri="{FF2B5EF4-FFF2-40B4-BE49-F238E27FC236}">
                <a16:creationId xmlns:a16="http://schemas.microsoft.com/office/drawing/2014/main" xmlns="" id="{B2601EBB-CFC6-4B69-8EA7-FDCD4AA39AC7}"/>
              </a:ext>
            </a:extLst>
          </p:cNvPr>
          <p:cNvPicPr>
            <a:picLocks noChangeAspect="1"/>
          </p:cNvPicPr>
          <p:nvPr/>
        </p:nvPicPr>
        <p:blipFill>
          <a:blip r:embed="rId4"/>
          <a:stretch>
            <a:fillRect/>
          </a:stretch>
        </p:blipFill>
        <p:spPr>
          <a:xfrm>
            <a:off x="4876512" y="4049567"/>
            <a:ext cx="1463043" cy="1652019"/>
          </a:xfrm>
          <a:prstGeom prst="rect">
            <a:avLst/>
          </a:prstGeom>
        </p:spPr>
      </p:pic>
      <p:pic>
        <p:nvPicPr>
          <p:cNvPr id="12" name="Afbeelding 11">
            <a:extLst>
              <a:ext uri="{FF2B5EF4-FFF2-40B4-BE49-F238E27FC236}">
                <a16:creationId xmlns:a16="http://schemas.microsoft.com/office/drawing/2014/main" xmlns="" id="{4E09C0E4-9D57-4FFB-8AA1-7BA6A6294467}"/>
              </a:ext>
            </a:extLst>
          </p:cNvPr>
          <p:cNvPicPr>
            <a:picLocks noChangeAspect="1"/>
          </p:cNvPicPr>
          <p:nvPr/>
        </p:nvPicPr>
        <p:blipFill>
          <a:blip r:embed="rId5"/>
          <a:stretch>
            <a:fillRect/>
          </a:stretch>
        </p:blipFill>
        <p:spPr>
          <a:xfrm>
            <a:off x="6874495" y="4046519"/>
            <a:ext cx="1459995" cy="1642875"/>
          </a:xfrm>
          <a:prstGeom prst="rect">
            <a:avLst/>
          </a:prstGeom>
        </p:spPr>
      </p:pic>
      <p:pic>
        <p:nvPicPr>
          <p:cNvPr id="13" name="Afbeelding 12">
            <a:extLst>
              <a:ext uri="{FF2B5EF4-FFF2-40B4-BE49-F238E27FC236}">
                <a16:creationId xmlns:a16="http://schemas.microsoft.com/office/drawing/2014/main" xmlns="" id="{26FC4CE3-DEC5-4878-AC0F-E1619A1F998D}"/>
              </a:ext>
            </a:extLst>
          </p:cNvPr>
          <p:cNvPicPr>
            <a:picLocks noChangeAspect="1"/>
          </p:cNvPicPr>
          <p:nvPr/>
        </p:nvPicPr>
        <p:blipFill>
          <a:blip r:embed="rId6"/>
          <a:stretch>
            <a:fillRect/>
          </a:stretch>
        </p:blipFill>
        <p:spPr>
          <a:xfrm>
            <a:off x="8018555" y="4054676"/>
            <a:ext cx="1459995" cy="1645923"/>
          </a:xfrm>
          <a:prstGeom prst="rect">
            <a:avLst/>
          </a:prstGeom>
        </p:spPr>
      </p:pic>
    </p:spTree>
    <p:extLst>
      <p:ext uri="{BB962C8B-B14F-4D97-AF65-F5344CB8AC3E}">
        <p14:creationId xmlns:p14="http://schemas.microsoft.com/office/powerpoint/2010/main" val="3275555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673966"/>
          </a:xfrm>
        </p:spPr>
        <p:txBody>
          <a:bodyPr>
            <a:normAutofit/>
          </a:bodyPr>
          <a:lstStyle/>
          <a:p>
            <a:r>
              <a:rPr lang="nl-NL" sz="2800" b="1" dirty="0" smtClean="0">
                <a:solidFill>
                  <a:srgbClr val="FF0000"/>
                </a:solidFill>
                <a:latin typeface="Century Gothic" panose="020B0502020202020204" pitchFamily="34" charset="0"/>
              </a:rPr>
              <a:t>De toetsen</a:t>
            </a:r>
            <a:endParaRPr lang="nl-NL" sz="2800" b="1" dirty="0">
              <a:solidFill>
                <a:srgbClr val="FF0000"/>
              </a:solidFill>
              <a:latin typeface="Century Gothic" panose="020B0502020202020204" pitchFamily="34" charset="0"/>
            </a:endParaRPr>
          </a:p>
        </p:txBody>
      </p:sp>
      <p:sp>
        <p:nvSpPr>
          <p:cNvPr id="3" name="Tijdelijke aanduiding voor inhoud 2"/>
          <p:cNvSpPr>
            <a:spLocks noGrp="1"/>
          </p:cNvSpPr>
          <p:nvPr>
            <p:ph idx="1"/>
          </p:nvPr>
        </p:nvSpPr>
        <p:spPr>
          <a:xfrm>
            <a:off x="838200" y="1285298"/>
            <a:ext cx="10515600" cy="4351338"/>
          </a:xfrm>
        </p:spPr>
        <p:txBody>
          <a:bodyPr>
            <a:normAutofit lnSpcReduction="10000"/>
          </a:bodyPr>
          <a:lstStyle/>
          <a:p>
            <a:r>
              <a:rPr lang="nl-NL" dirty="0" smtClean="0">
                <a:solidFill>
                  <a:srgbClr val="FF0000"/>
                </a:solidFill>
              </a:rPr>
              <a:t>SVT technisch lezen</a:t>
            </a:r>
            <a:r>
              <a:rPr lang="nl-NL" dirty="0" smtClean="0"/>
              <a:t>: A: De kat / B: De mug &gt; afname: 1 minuut</a:t>
            </a:r>
          </a:p>
          <a:p>
            <a:r>
              <a:rPr lang="nl-NL" dirty="0" smtClean="0">
                <a:solidFill>
                  <a:srgbClr val="00B050"/>
                </a:solidFill>
              </a:rPr>
              <a:t>SVT Spellen woorden </a:t>
            </a:r>
            <a:r>
              <a:rPr lang="nl-NL" dirty="0" smtClean="0"/>
              <a:t>: A + B versie: woorddictee &gt;&gt; 2 x 15 woorden</a:t>
            </a:r>
          </a:p>
          <a:p>
            <a:r>
              <a:rPr lang="nl-NL" dirty="0" smtClean="0">
                <a:solidFill>
                  <a:srgbClr val="00B050"/>
                </a:solidFill>
              </a:rPr>
              <a:t>SVT spellen werkwoorden</a:t>
            </a:r>
            <a:r>
              <a:rPr lang="nl-NL" dirty="0" smtClean="0"/>
              <a:t>: afnameblad A+B versie – vanaf gr.6</a:t>
            </a:r>
          </a:p>
          <a:p>
            <a:r>
              <a:rPr lang="nl-NL" dirty="0" smtClean="0">
                <a:solidFill>
                  <a:srgbClr val="0070C0"/>
                </a:solidFill>
              </a:rPr>
              <a:t>SVT begrijpend lezen</a:t>
            </a:r>
            <a:r>
              <a:rPr lang="nl-NL" dirty="0" smtClean="0"/>
              <a:t>: 1 versie. 1</a:t>
            </a:r>
            <a:r>
              <a:rPr lang="nl-NL" baseline="30000" dirty="0" smtClean="0"/>
              <a:t>e</a:t>
            </a:r>
            <a:r>
              <a:rPr lang="nl-NL" dirty="0" smtClean="0"/>
              <a:t> toets in gr.5 = die van gr.4</a:t>
            </a:r>
          </a:p>
          <a:p>
            <a:pPr marL="0" indent="0">
              <a:buNone/>
            </a:pPr>
            <a:r>
              <a:rPr lang="nl-NL" dirty="0"/>
              <a:t> </a:t>
            </a:r>
            <a:r>
              <a:rPr lang="nl-NL" dirty="0" smtClean="0"/>
              <a:t>  1</a:t>
            </a:r>
            <a:r>
              <a:rPr lang="nl-NL" baseline="30000" dirty="0" smtClean="0"/>
              <a:t>e</a:t>
            </a:r>
            <a:r>
              <a:rPr lang="nl-NL" dirty="0" smtClean="0"/>
              <a:t> toets in gr.6 = die van gr.5. Het 2</a:t>
            </a:r>
            <a:r>
              <a:rPr lang="nl-NL" baseline="30000" dirty="0" smtClean="0"/>
              <a:t>e</a:t>
            </a:r>
            <a:r>
              <a:rPr lang="nl-NL" dirty="0" smtClean="0"/>
              <a:t> afnamemoment = toets van het leerjaar. (er moet wel een half jaar tussen de afnamemomenten zitten)</a:t>
            </a:r>
          </a:p>
          <a:p>
            <a:r>
              <a:rPr lang="nl-NL" dirty="0" smtClean="0">
                <a:solidFill>
                  <a:srgbClr val="7030A0"/>
                </a:solidFill>
              </a:rPr>
              <a:t>SVT rekenen</a:t>
            </a:r>
            <a:r>
              <a:rPr lang="nl-NL" dirty="0" smtClean="0"/>
              <a:t>: vernieuwd! A+B versie. Rekenen wordt getoetst – niet begrijpend lezen.</a:t>
            </a:r>
          </a:p>
          <a:p>
            <a:r>
              <a:rPr lang="nl-NL" dirty="0" smtClean="0">
                <a:solidFill>
                  <a:srgbClr val="FFC000"/>
                </a:solidFill>
              </a:rPr>
              <a:t>SVT hoofdrekenen</a:t>
            </a:r>
            <a:r>
              <a:rPr lang="nl-NL" dirty="0" smtClean="0"/>
              <a:t>: meet de mate van geautomatiseerd rekenen = </a:t>
            </a:r>
            <a:r>
              <a:rPr lang="nl-NL" dirty="0" err="1" smtClean="0"/>
              <a:t>basisrekenen</a:t>
            </a:r>
            <a:r>
              <a:rPr lang="nl-NL" dirty="0" smtClean="0"/>
              <a:t>. Er komt nu een A en een B versie</a:t>
            </a:r>
          </a:p>
          <a:p>
            <a:endParaRPr lang="nl-NL" dirty="0"/>
          </a:p>
        </p:txBody>
      </p:sp>
    </p:spTree>
    <p:extLst>
      <p:ext uri="{BB962C8B-B14F-4D97-AF65-F5344CB8AC3E}">
        <p14:creationId xmlns:p14="http://schemas.microsoft.com/office/powerpoint/2010/main" val="2039913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4589" y="365125"/>
            <a:ext cx="11678653" cy="1325563"/>
          </a:xfrm>
        </p:spPr>
        <p:txBody>
          <a:bodyPr>
            <a:normAutofit fontScale="90000"/>
          </a:bodyPr>
          <a:lstStyle/>
          <a:p>
            <a:r>
              <a:rPr lang="nl-NL" sz="2800" b="1" dirty="0" smtClean="0">
                <a:solidFill>
                  <a:srgbClr val="FF0000"/>
                </a:solidFill>
                <a:latin typeface="Century Gothic" panose="020B0502020202020204" pitchFamily="34" charset="0"/>
              </a:rPr>
              <a:t>1. Hoe </a:t>
            </a:r>
            <a:r>
              <a:rPr lang="nl-NL" sz="2800" b="1" dirty="0">
                <a:solidFill>
                  <a:srgbClr val="FF0000"/>
                </a:solidFill>
                <a:latin typeface="Century Gothic" panose="020B0502020202020204" pitchFamily="34" charset="0"/>
              </a:rPr>
              <a:t>gaat Boom om met </a:t>
            </a:r>
            <a:r>
              <a:rPr lang="nl-NL" sz="2800" b="1" dirty="0" err="1">
                <a:solidFill>
                  <a:srgbClr val="FF0000"/>
                </a:solidFill>
                <a:latin typeface="Century Gothic" panose="020B0502020202020204" pitchFamily="34" charset="0"/>
              </a:rPr>
              <a:t>dyslecten</a:t>
            </a:r>
            <a:r>
              <a:rPr lang="nl-NL" sz="2800" b="1" dirty="0">
                <a:solidFill>
                  <a:srgbClr val="FF0000"/>
                </a:solidFill>
                <a:latin typeface="Century Gothic" panose="020B0502020202020204" pitchFamily="34" charset="0"/>
              </a:rPr>
              <a:t> en wat zijn daar de ervaringen mee?</a:t>
            </a:r>
            <a:r>
              <a:rPr lang="nl-NL" dirty="0"/>
              <a:t/>
            </a:r>
            <a:br>
              <a:rPr lang="nl-NL" dirty="0"/>
            </a:br>
            <a:endParaRPr lang="nl-NL" dirty="0"/>
          </a:p>
        </p:txBody>
      </p:sp>
      <p:sp>
        <p:nvSpPr>
          <p:cNvPr id="3" name="Tijdelijke aanduiding voor inhoud 2"/>
          <p:cNvSpPr>
            <a:spLocks noGrp="1"/>
          </p:cNvSpPr>
          <p:nvPr>
            <p:ph idx="1"/>
          </p:nvPr>
        </p:nvSpPr>
        <p:spPr>
          <a:xfrm>
            <a:off x="835025" y="1243734"/>
            <a:ext cx="10515600" cy="4351338"/>
          </a:xfrm>
        </p:spPr>
        <p:txBody>
          <a:bodyPr/>
          <a:lstStyle/>
          <a:p>
            <a:r>
              <a:rPr lang="nl-NL" dirty="0" smtClean="0"/>
              <a:t>Om het lezen te toetsen heeft Boom de SVT technisch lezen. Deze bestaat uit een A (de kat) en een B (de mug) versie.</a:t>
            </a:r>
          </a:p>
          <a:p>
            <a:r>
              <a:rPr lang="nl-NL" dirty="0" smtClean="0"/>
              <a:t>In 1 minuut kun je het leesniveau van een leerling bepalen. Je zou dus de A en B versie beide kunnen afnemen. </a:t>
            </a:r>
            <a:r>
              <a:rPr lang="nl-NL" dirty="0" err="1" smtClean="0"/>
              <a:t>A.h.v</a:t>
            </a:r>
            <a:r>
              <a:rPr lang="nl-NL" dirty="0" smtClean="0"/>
              <a:t>. het DLE kun je het AVI niveau bepalen.</a:t>
            </a:r>
          </a:p>
          <a:p>
            <a:endParaRPr lang="nl-NL" dirty="0" smtClean="0"/>
          </a:p>
          <a:p>
            <a:pPr marL="0" indent="0">
              <a:buNone/>
            </a:pPr>
            <a:endParaRPr lang="nl-NL" dirty="0"/>
          </a:p>
        </p:txBody>
      </p:sp>
      <p:sp>
        <p:nvSpPr>
          <p:cNvPr id="5" name="Rectangle 3"/>
          <p:cNvSpPr>
            <a:spLocks noChangeArrowheads="1"/>
          </p:cNvSpPr>
          <p:nvPr/>
        </p:nvSpPr>
        <p:spPr bwMode="auto">
          <a:xfrm>
            <a:off x="339725" y="-551765"/>
            <a:ext cx="3129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nl-NL" sz="1800" b="0" i="0" u="none" strike="noStrike" cap="none" normalizeH="0" baseline="0" dirty="0" smtClean="0">
                <a:ln>
                  <a:noFill/>
                </a:ln>
                <a:solidFill>
                  <a:schemeClr val="tx1"/>
                </a:solidFill>
                <a:effectLst/>
                <a:latin typeface="Arial" panose="020B0604020202020204" pitchFamily="34" charset="0"/>
              </a:rPr>
              <a:t>  </a:t>
            </a:r>
            <a:r>
              <a:rPr kumimoji="0" lang="nl-NL" altLang="nl-NL" sz="24600" b="0" i="0" u="none" strike="noStrike" cap="none" normalizeH="0" baseline="0" dirty="0" smtClean="0">
                <a:ln>
                  <a:noFill/>
                </a:ln>
                <a:solidFill>
                  <a:schemeClr val="tx1"/>
                </a:solidFill>
                <a:effectLst/>
                <a:latin typeface="Arial" panose="020B0604020202020204" pitchFamily="34" charset="0"/>
              </a:rPr>
              <a:t/>
            </a:r>
            <a:br>
              <a:rPr kumimoji="0" lang="nl-NL" altLang="nl-NL" sz="24600" b="0" i="0" u="none" strike="noStrike" cap="none" normalizeH="0" baseline="0" dirty="0" smtClean="0">
                <a:ln>
                  <a:noFill/>
                </a:ln>
                <a:solidFill>
                  <a:schemeClr val="tx1"/>
                </a:solidFill>
                <a:effectLst/>
                <a:latin typeface="Arial" panose="020B0604020202020204" pitchFamily="34" charset="0"/>
              </a:rPr>
            </a:br>
            <a:endParaRPr kumimoji="0" lang="nl-NL" altLang="nl-NL" sz="1800" b="0" i="0" u="none" strike="noStrike" cap="none" normalizeH="0" baseline="0" dirty="0" smtClean="0">
              <a:ln>
                <a:noFill/>
              </a:ln>
              <a:solidFill>
                <a:schemeClr val="tx1"/>
              </a:solidFill>
              <a:effectLst/>
              <a:latin typeface="Arial" panose="020B0604020202020204" pitchFamily="34" charset="0"/>
            </a:endParaRPr>
          </a:p>
        </p:txBody>
      </p:sp>
      <p:pic>
        <p:nvPicPr>
          <p:cNvPr id="2052" name="Picture 4" descr="https://gyazo.com/39635b65c4764f4bfb9c745c86e470e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884" y="3419403"/>
            <a:ext cx="6181725" cy="390525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53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gyazo.com/4017997de46a9ef2a3a8b1c298b51f5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5790" y="3268805"/>
            <a:ext cx="6600825" cy="3190876"/>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2"/>
          <p:cNvSpPr txBox="1">
            <a:spLocks/>
          </p:cNvSpPr>
          <p:nvPr/>
        </p:nvSpPr>
        <p:spPr>
          <a:xfrm>
            <a:off x="845416" y="175922"/>
            <a:ext cx="10515600" cy="61857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smtClean="0"/>
              <a:t>Om voor vergoede zorg dyslexiebehandeling in aanmerking te komen moet je in januari en juni toetsen met DMT (kaart 1-2-3)</a:t>
            </a:r>
          </a:p>
          <a:p>
            <a:r>
              <a:rPr lang="nl-NL" dirty="0" smtClean="0"/>
              <a:t>Kinderen met mogelijke dyslexie scoren ook op SVT laag. Je zou dus SVT als uitgangspunt kunnen gebruiken. Alleen zwakke leerlingen doortoetsen met DMT. </a:t>
            </a:r>
            <a:endParaRPr lang="nl-NL" dirty="0"/>
          </a:p>
          <a:p>
            <a:r>
              <a:rPr lang="nl-NL" dirty="0" smtClean="0"/>
              <a:t>Wat doe ik: DMT 1-2-3 in groep 3 en 4. DMT 3 in groep 5-6-7-8. SVT i.p.v. AVI.</a:t>
            </a:r>
          </a:p>
          <a:p>
            <a:r>
              <a:rPr lang="nl-NL" dirty="0" smtClean="0"/>
              <a:t>Boom is zelf een TTL aan </a:t>
            </a:r>
          </a:p>
          <a:p>
            <a:pPr marL="0" indent="0">
              <a:buNone/>
            </a:pPr>
            <a:r>
              <a:rPr lang="nl-NL" dirty="0"/>
              <a:t> </a:t>
            </a:r>
            <a:r>
              <a:rPr lang="nl-NL" dirty="0" smtClean="0"/>
              <a:t>  het ontwikkelen</a:t>
            </a:r>
          </a:p>
          <a:p>
            <a:r>
              <a:rPr lang="nl-NL" dirty="0" smtClean="0"/>
              <a:t>Blijft wel dat je moet </a:t>
            </a:r>
          </a:p>
          <a:p>
            <a:pPr marL="0" indent="0">
              <a:buNone/>
            </a:pPr>
            <a:r>
              <a:rPr lang="nl-NL" dirty="0"/>
              <a:t> </a:t>
            </a:r>
            <a:r>
              <a:rPr lang="nl-NL" dirty="0" smtClean="0"/>
              <a:t>  toetsen in jan. / jun.</a:t>
            </a:r>
          </a:p>
          <a:p>
            <a:pPr marL="0" indent="0">
              <a:buNone/>
            </a:pPr>
            <a:endParaRPr lang="nl-NL" dirty="0" smtClean="0"/>
          </a:p>
          <a:p>
            <a:pPr marL="0" indent="0">
              <a:buFont typeface="Arial" panose="020B0604020202020204" pitchFamily="34" charset="0"/>
              <a:buNone/>
            </a:pPr>
            <a:endParaRPr lang="nl-NL" dirty="0"/>
          </a:p>
        </p:txBody>
      </p:sp>
    </p:spTree>
    <p:extLst>
      <p:ext uri="{BB962C8B-B14F-4D97-AF65-F5344CB8AC3E}">
        <p14:creationId xmlns:p14="http://schemas.microsoft.com/office/powerpoint/2010/main" val="3480246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500062"/>
            <a:ext cx="10515600" cy="1325563"/>
          </a:xfrm>
        </p:spPr>
        <p:txBody>
          <a:bodyPr>
            <a:normAutofit fontScale="90000"/>
          </a:bodyPr>
          <a:lstStyle/>
          <a:p>
            <a:r>
              <a:rPr lang="nl-NL" sz="3100" b="1" dirty="0" smtClean="0">
                <a:solidFill>
                  <a:srgbClr val="FF0000"/>
                </a:solidFill>
                <a:latin typeface="Century Gothic" panose="020B0502020202020204" pitchFamily="34" charset="0"/>
              </a:rPr>
              <a:t>2. Hoe </a:t>
            </a:r>
            <a:r>
              <a:rPr lang="nl-NL" sz="3100" b="1" dirty="0">
                <a:solidFill>
                  <a:srgbClr val="FF0000"/>
                </a:solidFill>
                <a:latin typeface="Century Gothic" panose="020B0502020202020204" pitchFamily="34" charset="0"/>
              </a:rPr>
              <a:t>is de overgang van groep 4 naar 5? Bij Cito worden enkele toetsen voorgelezen in groep 4, hoe gaat dit bij de Boom-toetsen?</a:t>
            </a:r>
            <a:r>
              <a:rPr lang="nl-NL" dirty="0"/>
              <a:t/>
            </a:r>
            <a:br>
              <a:rPr lang="nl-NL" dirty="0"/>
            </a:br>
            <a:endParaRPr lang="nl-NL" dirty="0"/>
          </a:p>
        </p:txBody>
      </p:sp>
      <p:sp>
        <p:nvSpPr>
          <p:cNvPr id="3" name="Tijdelijke aanduiding voor inhoud 2"/>
          <p:cNvSpPr>
            <a:spLocks noGrp="1"/>
          </p:cNvSpPr>
          <p:nvPr>
            <p:ph idx="1"/>
          </p:nvPr>
        </p:nvSpPr>
        <p:spPr/>
        <p:txBody>
          <a:bodyPr/>
          <a:lstStyle/>
          <a:p>
            <a:r>
              <a:rPr lang="nl-NL" dirty="0" smtClean="0"/>
              <a:t>In alle groepen hoeven de toetsen niet worden voorgelezen.</a:t>
            </a:r>
          </a:p>
          <a:p>
            <a:r>
              <a:rPr lang="nl-NL" dirty="0" smtClean="0"/>
              <a:t>Dus ook niet begrijpend lezen en rekenen.</a:t>
            </a:r>
          </a:p>
          <a:p>
            <a:r>
              <a:rPr lang="nl-NL" dirty="0" smtClean="0"/>
              <a:t>Rekenen, spellen, hoofdrekenen, technisch lezen vanaf groep 3 (januari)</a:t>
            </a:r>
          </a:p>
          <a:p>
            <a:r>
              <a:rPr lang="nl-NL" dirty="0" smtClean="0"/>
              <a:t>Vanaf groep 4 komt er begrijpend lezen bij. Het is niet de bedoeling dat je de toetsen voorleest (ook niet voor kinderen met dyslexie).</a:t>
            </a:r>
          </a:p>
          <a:p>
            <a:r>
              <a:rPr lang="nl-NL" dirty="0" smtClean="0"/>
              <a:t>Elke toets kan in principe in één lesuur.</a:t>
            </a:r>
          </a:p>
          <a:p>
            <a:endParaRPr lang="nl-NL" dirty="0"/>
          </a:p>
        </p:txBody>
      </p:sp>
    </p:spTree>
    <p:extLst>
      <p:ext uri="{BB962C8B-B14F-4D97-AF65-F5344CB8AC3E}">
        <p14:creationId xmlns:p14="http://schemas.microsoft.com/office/powerpoint/2010/main" val="4291894286"/>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1520</Words>
  <Application>Microsoft Office PowerPoint</Application>
  <PresentationFormat>Breedbeeld</PresentationFormat>
  <Paragraphs>152</Paragraphs>
  <Slides>30</Slides>
  <Notes>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30</vt:i4>
      </vt:variant>
    </vt:vector>
  </HeadingPairs>
  <TitlesOfParts>
    <vt:vector size="35" baseType="lpstr">
      <vt:lpstr>Arial</vt:lpstr>
      <vt:lpstr>Calibri</vt:lpstr>
      <vt:lpstr>Calibri Light</vt:lpstr>
      <vt:lpstr>Century Gothic</vt:lpstr>
      <vt:lpstr>Kantoorthema</vt:lpstr>
      <vt:lpstr>PowerPoint-presentatie</vt:lpstr>
      <vt:lpstr>PowerPoint-presentatie</vt:lpstr>
      <vt:lpstr>Boom test onderwijs</vt:lpstr>
      <vt:lpstr>Hét andere LVS</vt:lpstr>
      <vt:lpstr>Het Boom LVS</vt:lpstr>
      <vt:lpstr>De toetsen</vt:lpstr>
      <vt:lpstr>1. Hoe gaat Boom om met dyslecten en wat zijn daar de ervaringen mee? </vt:lpstr>
      <vt:lpstr>PowerPoint-presentatie</vt:lpstr>
      <vt:lpstr>2. Hoe is de overgang van groep 4 naar 5? Bij Cito worden enkele toetsen voorgelezen in groep 4, hoe gaat dit bij de Boom-toetsen? </vt:lpstr>
      <vt:lpstr>Waarom 1 tekst bij AVI? Hoe bevalt dat? Weinig variatie! En is het niet te kort? </vt:lpstr>
      <vt:lpstr>Hoe zit de DMT eruit? Hoe gaat dit in de praktijk? </vt:lpstr>
      <vt:lpstr>1. Hoe is de analyse van de toetsen? Zitten er veel niveauverschillen in t.o.v. het vorige LVS en hoe zijn de verschillen op groepsniveau  2. Boom kan een uitgebreide analyse maken van de gemaakte toets, maar wat wordt hier in de praktijk mee gedaan en hoe zijn de ervaringen van de leerkrachten?  </vt:lpstr>
      <vt:lpstr>PowerPoint-presentatie</vt:lpstr>
      <vt:lpstr>PowerPoint-presentatie</vt:lpstr>
      <vt:lpstr>Diagnostische analyse spelling</vt:lpstr>
      <vt:lpstr>Diagnostische analyse spelling</vt:lpstr>
      <vt:lpstr>Foutenanalyse spelling</vt:lpstr>
      <vt:lpstr>PowerPoint-presentatie</vt:lpstr>
      <vt:lpstr>PowerPoint-presentatie</vt:lpstr>
      <vt:lpstr>Hoe gaat de aansluiting LVS op een andere eindtoets?  (in ons geval Cito) </vt:lpstr>
      <vt:lpstr>Hoe is bij rekenen de verhouding inzichtvragen/automatisering? Komt inzicht voldoende aan bod?</vt:lpstr>
      <vt:lpstr>PowerPoint-presentatie</vt:lpstr>
      <vt:lpstr>Hoe bevalt 1 of 2 keer afname per schooljaar?  </vt:lpstr>
      <vt:lpstr>Hoe kies je de juiste toets (of iedereen dezelfde?)</vt:lpstr>
      <vt:lpstr>PowerPoint-presentatie</vt:lpstr>
      <vt:lpstr>PowerPoint-presentatie</vt:lpstr>
      <vt:lpstr>Wat zijn de ervaringen van kinderen? Vragen niet te moeilijk? Frustratie? (bv. Rekenen gr. 3) Hier liepen leerkrachten met het referentieonderzoek behoorlijk tegenaan. Ook bij de voorbeeldtoetsen lijken de opdrachten pittig te zijn. </vt:lpstr>
      <vt:lpstr>PowerPoint-presentatie</vt:lpstr>
      <vt:lpstr>Hoe reageren leerkrachten op de Boom-toetsen? </vt:lpstr>
      <vt:lpstr>Ontdek het Boom LVS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Klein</dc:creator>
  <cp:lastModifiedBy>Maarten Klein</cp:lastModifiedBy>
  <cp:revision>28</cp:revision>
  <dcterms:created xsi:type="dcterms:W3CDTF">2019-06-17T16:51:56Z</dcterms:created>
  <dcterms:modified xsi:type="dcterms:W3CDTF">2019-06-30T13:35:19Z</dcterms:modified>
</cp:coreProperties>
</file>